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90" r:id="rId4"/>
    <p:sldId id="270" r:id="rId5"/>
    <p:sldId id="275" r:id="rId6"/>
    <p:sldId id="277" r:id="rId7"/>
    <p:sldId id="276" r:id="rId8"/>
    <p:sldId id="260" r:id="rId9"/>
    <p:sldId id="259" r:id="rId10"/>
    <p:sldId id="263" r:id="rId11"/>
    <p:sldId id="293" r:id="rId12"/>
    <p:sldId id="291" r:id="rId13"/>
    <p:sldId id="292" r:id="rId14"/>
    <p:sldId id="266" r:id="rId15"/>
    <p:sldId id="271" r:id="rId16"/>
    <p:sldId id="278" r:id="rId17"/>
    <p:sldId id="268" r:id="rId18"/>
    <p:sldId id="279" r:id="rId19"/>
    <p:sldId id="280" r:id="rId20"/>
    <p:sldId id="281" r:id="rId21"/>
    <p:sldId id="272" r:id="rId22"/>
    <p:sldId id="284" r:id="rId23"/>
    <p:sldId id="283" r:id="rId24"/>
    <p:sldId id="285" r:id="rId25"/>
    <p:sldId id="287" r:id="rId26"/>
    <p:sldId id="286" r:id="rId27"/>
    <p:sldId id="289" r:id="rId28"/>
    <p:sldId id="288" r:id="rId29"/>
    <p:sldId id="26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A86CE"/>
    <a:srgbClr val="FF00FF"/>
    <a:srgbClr val="26FA6D"/>
    <a:srgbClr val="94B0F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1" autoAdjust="0"/>
    <p:restoredTop sz="99697" autoAdjust="0"/>
  </p:normalViewPr>
  <p:slideViewPr>
    <p:cSldViewPr snapToGrid="0">
      <p:cViewPr varScale="1">
        <p:scale>
          <a:sx n="87" d="100"/>
          <a:sy n="87" d="100"/>
        </p:scale>
        <p:origin x="-1344" y="-84"/>
      </p:cViewPr>
      <p:guideLst>
        <p:guide orient="horz" pos="2183"/>
        <p:guide pos="2903"/>
      </p:guideLst>
    </p:cSldViewPr>
  </p:slideViewPr>
  <p:outlineViewPr>
    <p:cViewPr>
      <p:scale>
        <a:sx n="33" d="100"/>
        <a:sy n="33" d="100"/>
      </p:scale>
      <p:origin x="0" y="8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sideWall>
    <c:backWall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6.1151827175449217E-2"/>
          <c:y val="2.4554754185138583E-2"/>
          <c:w val="0.83414731812369691"/>
          <c:h val="0.7522667901806385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FF0000"/>
            </a:solidFill>
            <a:ln w="26957">
              <a:noFill/>
            </a:ln>
          </c:spPr>
          <c:dLbls>
            <c:dLbl>
              <c:idx val="0"/>
              <c:layout>
                <c:manualLayout>
                  <c:x val="-1.1893134653448224E-3"/>
                  <c:y val="-0.12389791183294654"/>
                </c:manualLayout>
              </c:layout>
              <c:showVal val="1"/>
            </c:dLbl>
            <c:dLbl>
              <c:idx val="1"/>
              <c:layout>
                <c:manualLayout>
                  <c:x val="-4.9640007951805279E-3"/>
                  <c:y val="-0.12157772621809751"/>
                </c:manualLayout>
              </c:layout>
              <c:showVal val="1"/>
            </c:dLbl>
            <c:dLbl>
              <c:idx val="2"/>
              <c:layout>
                <c:manualLayout>
                  <c:x val="-5.4457188460662964E-3"/>
                  <c:y val="-0.12157772621809751"/>
                </c:manualLayout>
              </c:layout>
              <c:showVal val="1"/>
            </c:dLbl>
            <c:spPr>
              <a:noFill/>
              <a:ln w="26957">
                <a:noFill/>
              </a:ln>
            </c:spPr>
            <c:txPr>
              <a:bodyPr/>
              <a:lstStyle/>
              <a:p>
                <a:pPr>
                  <a:defRPr sz="2123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70C0"/>
            </a:solidFill>
            <a:ln w="26957">
              <a:noFill/>
            </a:ln>
          </c:spPr>
          <c:dLbls>
            <c:dLbl>
              <c:idx val="0"/>
              <c:layout>
                <c:manualLayout>
                  <c:x val="-6.2212886830749475E-3"/>
                  <c:y val="0.10392825896762904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910" b="1" i="0" u="none" strike="noStrike" kern="1200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800" b="1" i="0" baseline="0" dirty="0" smtClean="0"/>
                      <a:t>121828,8</a:t>
                    </a:r>
                  </a:p>
                </c:rich>
              </c:tx>
              <c:spPr>
                <a:noFill/>
                <a:ln w="26957">
                  <a:noFill/>
                </a:ln>
              </c:spPr>
              <c:showVal val="1"/>
            </c:dLbl>
            <c:dLbl>
              <c:idx val="1"/>
              <c:layout>
                <c:manualLayout>
                  <c:x val="-1.0524847950537481E-2"/>
                  <c:y val="0.20470638385979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102241,1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9.9087559170362039E-3"/>
                  <c:y val="0.13869399735705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153008,6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 w="26957">
                <a:noFill/>
              </a:ln>
            </c:spPr>
            <c:txPr>
              <a:bodyPr/>
              <a:lstStyle/>
              <a:p>
                <a:pPr>
                  <a:defRPr sz="191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120469</c:v>
                </c:pt>
                <c:pt idx="1">
                  <c:v>102455.7</c:v>
                </c:pt>
                <c:pt idx="2">
                  <c:v>101377.5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00FF"/>
            </a:solidFill>
            <a:ln w="26957">
              <a:noFill/>
            </a:ln>
          </c:spPr>
          <c:dLbls>
            <c:dLbl>
              <c:idx val="0"/>
              <c:layout>
                <c:manualLayout>
                  <c:x val="1.0407645257295537E-3"/>
                  <c:y val="-5.66700160159794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121828,8</a:t>
                    </a:r>
                    <a:endParaRPr lang="ru-RU" dirty="0" smtClean="0"/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8521309973464858E-3"/>
                  <c:y val="4.80148102136884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102241,1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7.7328423957939965E-5"/>
                  <c:y val="-2.26379475187411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153008,6</a:t>
                    </a:r>
                    <a:endParaRPr lang="ru-RU" dirty="0" smtClean="0"/>
                  </a:p>
                  <a:p>
                    <a:endParaRPr lang="en-US" dirty="0"/>
                  </a:p>
                </c:rich>
              </c:tx>
              <c:showVal val="1"/>
            </c:dLbl>
            <c:spPr>
              <a:noFill/>
              <a:ln w="26957">
                <a:noFill/>
              </a:ln>
            </c:spPr>
            <c:txPr>
              <a:bodyPr/>
              <a:lstStyle/>
              <a:p>
                <a:pPr>
                  <a:defRPr sz="191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120469</c:v>
                </c:pt>
                <c:pt idx="1">
                  <c:v>102455.7</c:v>
                </c:pt>
                <c:pt idx="2">
                  <c:v>101377.5</c:v>
                </c:pt>
              </c:numCache>
            </c:numRef>
          </c:val>
        </c:ser>
        <c:dLbls>
          <c:showVal val="1"/>
        </c:dLbls>
        <c:shape val="box"/>
        <c:axId val="188864000"/>
        <c:axId val="188865536"/>
        <c:axId val="188832384"/>
      </c:bar3DChart>
      <c:catAx>
        <c:axId val="188864000"/>
        <c:scaling>
          <c:orientation val="minMax"/>
        </c:scaling>
        <c:axPos val="b"/>
        <c:majorGridlines>
          <c:spPr>
            <a:ln w="1010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10109">
            <a:noFill/>
          </a:ln>
        </c:spPr>
        <c:txPr>
          <a:bodyPr rot="0" vert="horz"/>
          <a:lstStyle/>
          <a:p>
            <a:pPr>
              <a:defRPr sz="1698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8865536"/>
        <c:crosses val="autoZero"/>
        <c:auto val="1"/>
        <c:lblAlgn val="ctr"/>
        <c:lblOffset val="100"/>
      </c:catAx>
      <c:valAx>
        <c:axId val="188865536"/>
        <c:scaling>
          <c:orientation val="minMax"/>
        </c:scaling>
        <c:axPos val="l"/>
        <c:majorGridlines>
          <c:spPr>
            <a:ln w="10109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10109">
            <a:noFill/>
          </a:ln>
        </c:spPr>
        <c:txPr>
          <a:bodyPr rot="0" vert="horz"/>
          <a:lstStyle/>
          <a:p>
            <a:pPr>
              <a:defRPr sz="1486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8864000"/>
        <c:crosses val="autoZero"/>
        <c:crossBetween val="between"/>
      </c:valAx>
      <c:serAx>
        <c:axId val="18883238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37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698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8865536"/>
        <c:crosses val="autoZero"/>
        <c:tickLblSkip val="1"/>
        <c:tickMarkSkip val="1"/>
      </c:serAx>
      <c:spPr>
        <a:noFill/>
        <a:ln w="26957">
          <a:noFill/>
        </a:ln>
      </c:spPr>
    </c:plotArea>
    <c:legend>
      <c:legendPos val="r"/>
      <c:layout>
        <c:manualLayout>
          <c:xMode val="edge"/>
          <c:yMode val="edge"/>
          <c:x val="8.23271705029711E-2"/>
          <c:y val="0.89095131038654451"/>
          <c:w val="0.54006590581685177"/>
          <c:h val="7.6566146856051912E-2"/>
        </c:manualLayout>
      </c:layout>
      <c:spPr>
        <a:noFill/>
        <a:ln w="26957">
          <a:noFill/>
        </a:ln>
      </c:spPr>
      <c:txPr>
        <a:bodyPr/>
        <a:lstStyle/>
        <a:p>
          <a:pPr>
            <a:defRPr sz="1560" b="1" i="0" u="none" strike="noStrike" baseline="0">
              <a:solidFill>
                <a:srgbClr val="003366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6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2026г.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44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-1.0778738063268937E-3"/>
                  <c:y val="-2.6554117573125768E-2"/>
                </c:manualLayout>
              </c:layout>
              <c:spPr>
                <a:noFill/>
                <a:ln w="2545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9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18654.7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44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4.9236753772312326E-2"/>
                  <c:y val="1.2918697662792151E-2"/>
                </c:manualLayout>
              </c:layout>
              <c:spPr>
                <a:noFill/>
                <a:ln w="25450">
                  <a:noFill/>
                </a:ln>
              </c:spPr>
              <c:txPr>
                <a:bodyPr/>
                <a:lstStyle/>
                <a:p>
                  <a:pPr>
                    <a:defRPr sz="1403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9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18381.7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44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6.1981455505312831E-2"/>
                  <c:y val="5.4202599675040623E-3"/>
                </c:manualLayout>
              </c:layout>
              <c:spPr>
                <a:noFill/>
                <a:ln w="2545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2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18034.3</c:v>
                </c:pt>
              </c:numCache>
            </c:numRef>
          </c:val>
        </c:ser>
        <c:dLbls>
          <c:showVal val="1"/>
        </c:dLbls>
        <c:gapWidth val="65"/>
        <c:shape val="box"/>
        <c:axId val="192550016"/>
        <c:axId val="192551552"/>
        <c:axId val="0"/>
      </c:bar3DChart>
      <c:catAx>
        <c:axId val="192550016"/>
        <c:scaling>
          <c:orientation val="minMax"/>
        </c:scaling>
        <c:delete val="1"/>
        <c:axPos val="b"/>
        <c:numFmt formatCode="General" sourceLinked="1"/>
        <c:tickLblPos val="none"/>
        <c:crossAx val="192551552"/>
        <c:crosses val="autoZero"/>
        <c:auto val="1"/>
        <c:lblAlgn val="ctr"/>
        <c:lblOffset val="100"/>
      </c:catAx>
      <c:valAx>
        <c:axId val="192551552"/>
        <c:scaling>
          <c:orientation val="minMax"/>
        </c:scaling>
        <c:axPos val="l"/>
        <c:majorGridlines>
          <c:spPr>
            <a:ln w="9544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4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9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550016"/>
        <c:crosses val="autoZero"/>
        <c:crossBetween val="between"/>
      </c:valAx>
      <c:dTable>
        <c:showHorzBorder val="1"/>
        <c:showOutline val="1"/>
        <c:showKeys val="1"/>
        <c:spPr>
          <a:noFill/>
          <a:ln w="9544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3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50">
          <a:noFill/>
        </a:ln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44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2026г.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46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3.8781110068872429E-2"/>
                  <c:y val="2.2090619264392214E-18"/>
                </c:manualLayout>
              </c:layout>
              <c:showVal val="1"/>
            </c:dLbl>
            <c:spPr>
              <a:noFill/>
              <a:ln w="2545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3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52292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46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1.0119432282120113E-2"/>
                  <c:y val="0.19583271306388711"/>
                </c:manualLayout>
              </c:layout>
              <c:spPr>
                <a:noFill/>
                <a:ln w="2545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spPr>
              <a:noFill/>
              <a:ln w="2545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3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31159.9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46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5.4544297500661025E-2"/>
                  <c:y val="1.4284257614747473E-2"/>
                </c:manualLayout>
              </c:layout>
              <c:showVal val="1"/>
            </c:dLbl>
            <c:spPr>
              <a:noFill/>
              <a:ln w="2545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3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54772.5</c:v>
                </c:pt>
              </c:numCache>
            </c:numRef>
          </c:val>
        </c:ser>
        <c:dLbls>
          <c:showVal val="1"/>
        </c:dLbls>
        <c:gapWidth val="65"/>
        <c:shape val="box"/>
        <c:axId val="192649856"/>
        <c:axId val="192659840"/>
        <c:axId val="0"/>
      </c:bar3DChart>
      <c:catAx>
        <c:axId val="192649856"/>
        <c:scaling>
          <c:orientation val="minMax"/>
        </c:scaling>
        <c:delete val="1"/>
        <c:axPos val="b"/>
        <c:numFmt formatCode="General" sourceLinked="1"/>
        <c:tickLblPos val="none"/>
        <c:crossAx val="192659840"/>
        <c:crosses val="autoZero"/>
        <c:auto val="1"/>
        <c:lblAlgn val="ctr"/>
        <c:lblOffset val="100"/>
      </c:catAx>
      <c:valAx>
        <c:axId val="192659840"/>
        <c:scaling>
          <c:orientation val="minMax"/>
        </c:scaling>
        <c:axPos val="l"/>
        <c:majorGridlines>
          <c:spPr>
            <a:ln w="9546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4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649856"/>
        <c:crosses val="autoZero"/>
        <c:crossBetween val="between"/>
      </c:valAx>
      <c:dTable>
        <c:showHorzBorder val="1"/>
        <c:showOutline val="1"/>
        <c:showKeys val="1"/>
        <c:spPr>
          <a:noFill/>
          <a:ln w="9546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3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57">
          <a:noFill/>
        </a:ln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46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2026г.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44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-1.0778738063268937E-3"/>
                  <c:y val="-3.2156456364408177E-2"/>
                </c:manualLayout>
              </c:layout>
              <c:spPr>
                <a:noFill/>
                <a:ln w="2545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9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59835.1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44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-2.2878231241627895E-3"/>
                  <c:y val="0.12324959380077491"/>
                </c:manualLayout>
              </c:layout>
              <c:spPr>
                <a:noFill/>
                <a:ln w="25450">
                  <a:noFill/>
                </a:ln>
              </c:spPr>
              <c:txPr>
                <a:bodyPr/>
                <a:lstStyle/>
                <a:p>
                  <a:pPr>
                    <a:defRPr sz="1403" b="1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</c:dLbl>
            <c:spPr>
              <a:noFill/>
              <a:ln w="25450">
                <a:noFill/>
              </a:ln>
            </c:spPr>
            <c:txPr>
              <a:bodyPr/>
              <a:lstStyle/>
              <a:p>
                <a:pPr>
                  <a:defRPr sz="1403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32515.1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44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4.3987469693778321E-2"/>
                  <c:y val="1.932227221597304E-2"/>
                </c:manualLayout>
              </c:layout>
              <c:spPr>
                <a:noFill/>
                <a:ln w="2545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2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30839.5</c:v>
                </c:pt>
              </c:numCache>
            </c:numRef>
          </c:val>
        </c:ser>
        <c:dLbls>
          <c:showVal val="1"/>
        </c:dLbls>
        <c:gapWidth val="65"/>
        <c:shape val="box"/>
        <c:axId val="192730624"/>
        <c:axId val="192732160"/>
        <c:axId val="0"/>
      </c:bar3DChart>
      <c:catAx>
        <c:axId val="192730624"/>
        <c:scaling>
          <c:orientation val="minMax"/>
        </c:scaling>
        <c:delete val="1"/>
        <c:axPos val="b"/>
        <c:numFmt formatCode="General" sourceLinked="1"/>
        <c:tickLblPos val="none"/>
        <c:crossAx val="192732160"/>
        <c:crosses val="autoZero"/>
        <c:auto val="1"/>
        <c:lblAlgn val="ctr"/>
        <c:lblOffset val="100"/>
      </c:catAx>
      <c:valAx>
        <c:axId val="192732160"/>
        <c:scaling>
          <c:orientation val="minMax"/>
        </c:scaling>
        <c:axPos val="l"/>
        <c:majorGridlines>
          <c:spPr>
            <a:ln w="9544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4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9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30624"/>
        <c:crosses val="autoZero"/>
        <c:crossBetween val="between"/>
      </c:valAx>
      <c:dTable>
        <c:showHorzBorder val="1"/>
        <c:showOutline val="1"/>
        <c:showKeys val="1"/>
        <c:spPr>
          <a:noFill/>
          <a:ln w="9544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3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50">
          <a:noFill/>
        </a:ln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44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46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-3.6797643104235354E-2"/>
                  <c:y val="-9.6323290851497628E-2"/>
                </c:manualLayout>
              </c:layout>
              <c:showVal val="1"/>
            </c:dLbl>
            <c:spPr>
              <a:noFill/>
              <a:ln w="2545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3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18782.5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46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4.2509825714016826E-2"/>
                  <c:y val="3.6142848971288291E-2"/>
                </c:manualLayout>
              </c:layout>
              <c:spPr>
                <a:noFill/>
                <a:ln w="25457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spPr>
              <a:noFill/>
              <a:ln w="2545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3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18434.3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46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0.10626829016890817"/>
                  <c:y val="4.3873153092210466E-2"/>
                </c:manualLayout>
              </c:layout>
              <c:showVal val="1"/>
            </c:dLbl>
            <c:spPr>
              <a:noFill/>
              <a:ln w="2545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3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18001.3</c:v>
                </c:pt>
              </c:numCache>
            </c:numRef>
          </c:val>
        </c:ser>
        <c:dLbls>
          <c:showVal val="1"/>
        </c:dLbls>
        <c:gapWidth val="65"/>
        <c:shape val="box"/>
        <c:axId val="192891904"/>
        <c:axId val="192918272"/>
        <c:axId val="0"/>
      </c:bar3DChart>
      <c:catAx>
        <c:axId val="192891904"/>
        <c:scaling>
          <c:orientation val="minMax"/>
        </c:scaling>
        <c:delete val="1"/>
        <c:axPos val="b"/>
        <c:numFmt formatCode="General" sourceLinked="1"/>
        <c:tickLblPos val="none"/>
        <c:crossAx val="192918272"/>
        <c:crosses val="autoZero"/>
        <c:auto val="1"/>
        <c:lblAlgn val="ctr"/>
        <c:lblOffset val="100"/>
      </c:catAx>
      <c:valAx>
        <c:axId val="192918272"/>
        <c:scaling>
          <c:orientation val="minMax"/>
        </c:scaling>
        <c:axPos val="l"/>
        <c:majorGridlines>
          <c:spPr>
            <a:ln w="9546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4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891904"/>
        <c:crosses val="autoZero"/>
        <c:crossBetween val="between"/>
      </c:valAx>
      <c:dTable>
        <c:showHorzBorder val="1"/>
        <c:showOutline val="1"/>
        <c:showKeys val="1"/>
        <c:spPr>
          <a:noFill/>
          <a:ln w="9546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3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57">
          <a:noFill/>
        </a:ln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46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7176647304096129E-2"/>
          <c:y val="0.11253687391165063"/>
          <c:w val="0.83248972018217371"/>
          <c:h val="0.6762365354142068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2026г.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44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-7.1326527222073026E-4"/>
                  <c:y val="-1.2166372518220583E-2"/>
                </c:manualLayout>
              </c:layout>
              <c:showVal val="1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3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2025г.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44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3.1573141964849331E-2"/>
                  <c:y val="-5.1543790368946425E-3"/>
                </c:manualLayout>
              </c:layout>
              <c:spPr>
                <a:noFill/>
                <a:ln w="2545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3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2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44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dLbls>
            <c:dLbl>
              <c:idx val="0"/>
              <c:layout>
                <c:manualLayout>
                  <c:x val="3.8345459982059203E-2"/>
                  <c:y val="-1.2879186484158603E-2"/>
                </c:manualLayout>
              </c:layout>
              <c:showVal val="1"/>
            </c:dLbl>
            <c:spPr>
              <a:noFill/>
              <a:ln w="254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3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181.2</c:v>
                </c:pt>
              </c:numCache>
            </c:numRef>
          </c:val>
        </c:ser>
        <c:dLbls>
          <c:showVal val="1"/>
        </c:dLbls>
        <c:gapWidth val="65"/>
        <c:shape val="box"/>
        <c:axId val="192976000"/>
        <c:axId val="192977536"/>
        <c:axId val="0"/>
      </c:bar3DChart>
      <c:catAx>
        <c:axId val="192976000"/>
        <c:scaling>
          <c:orientation val="minMax"/>
        </c:scaling>
        <c:delete val="1"/>
        <c:axPos val="b"/>
        <c:numFmt formatCode="General" sourceLinked="1"/>
        <c:tickLblPos val="none"/>
        <c:crossAx val="192977536"/>
        <c:crosses val="autoZero"/>
        <c:auto val="1"/>
        <c:lblAlgn val="ctr"/>
        <c:lblOffset val="100"/>
      </c:catAx>
      <c:valAx>
        <c:axId val="192977536"/>
        <c:scaling>
          <c:orientation val="minMax"/>
        </c:scaling>
        <c:axPos val="l"/>
        <c:majorGridlines>
          <c:spPr>
            <a:ln w="9544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4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9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976000"/>
        <c:crosses val="autoZero"/>
        <c:crossBetween val="between"/>
      </c:valAx>
      <c:dTable>
        <c:showHorzBorder val="1"/>
        <c:showOutline val="1"/>
        <c:showKeys val="1"/>
        <c:spPr>
          <a:noFill/>
          <a:ln w="9544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3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450">
          <a:noFill/>
        </a:ln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44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5837104072398189E-2"/>
          <c:y val="2.0602218700475475E-2"/>
          <c:w val="0.60294117647058953"/>
          <c:h val="0.9683042789223455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25617.599999999999</c:v>
                </c:pt>
                <c:pt idx="1">
                  <c:v>26104.9</c:v>
                </c:pt>
                <c:pt idx="2">
                  <c:v>26464.2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првоохранительная деятельность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181.2</c:v>
                </c:pt>
                <c:pt idx="1">
                  <c:v>189.9</c:v>
                </c:pt>
                <c:pt idx="2">
                  <c:v>200.9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54847.5</c:v>
                </c:pt>
                <c:pt idx="1">
                  <c:v>31239.9</c:v>
                </c:pt>
                <c:pt idx="2">
                  <c:v>52377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33971.9</c:v>
                </c:pt>
                <c:pt idx="1">
                  <c:v>26259.3</c:v>
                </c:pt>
                <c:pt idx="2">
                  <c:v>30523.8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300</c:v>
                </c:pt>
                <c:pt idx="1">
                  <c:v>9920.2999999999993</c:v>
                </c:pt>
                <c:pt idx="2">
                  <c:v>33137.699999999997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 и кинематография2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4.2603277045196696E-3"/>
                  <c:y val="2.0622774265892821E-3"/>
                </c:manualLayout>
              </c:layout>
              <c:showVal val="1"/>
            </c:dLbl>
            <c:dLbl>
              <c:idx val="1"/>
              <c:layout>
                <c:manualLayout>
                  <c:x val="4.7660011019221727E-3"/>
                  <c:y val="2.1350617557781802E-3"/>
                </c:manualLayout>
              </c:layout>
              <c:showVal val="1"/>
            </c:dLbl>
            <c:dLbl>
              <c:idx val="2"/>
              <c:layout>
                <c:manualLayout>
                  <c:x val="3.8285694440924685E-3"/>
                  <c:y val="-8.3950069621579054E-3"/>
                </c:manualLayout>
              </c:layout>
              <c:showVal val="1"/>
            </c:dLbl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6221.6</c:v>
                </c:pt>
                <c:pt idx="1">
                  <c:v>6256.6</c:v>
                </c:pt>
                <c:pt idx="2">
                  <c:v>6326.6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9.667865265141809E-3"/>
                  <c:y val="-2.66242775991029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6648664224416964E-3"/>
                  <c:y val="-2.33601550979836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2694748787087803E-2"/>
                  <c:y val="-4.14486217391840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300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 w="25726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21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399</c:v>
                </c:pt>
                <c:pt idx="1">
                  <c:v>415</c:v>
                </c:pt>
                <c:pt idx="2">
                  <c:v>435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elete val="1"/>
          </c:dLbls>
          <c:cat>
            <c:strRef>
              <c:f>Лист1!$A$2:$A$5</c:f>
              <c:strCache>
                <c:ptCount val="3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290</c:v>
                </c:pt>
                <c:pt idx="1">
                  <c:v>295</c:v>
                </c:pt>
                <c:pt idx="2">
                  <c:v>300</c:v>
                </c:pt>
              </c:numCache>
            </c:numRef>
          </c:val>
        </c:ser>
        <c:dLbls>
          <c:showVal val="1"/>
        </c:dLbls>
        <c:shape val="box"/>
        <c:axId val="193140992"/>
        <c:axId val="193167360"/>
        <c:axId val="0"/>
      </c:bar3DChart>
      <c:catAx>
        <c:axId val="193140992"/>
        <c:scaling>
          <c:orientation val="minMax"/>
        </c:scaling>
        <c:delete val="1"/>
        <c:axPos val="b"/>
        <c:tickLblPos val="none"/>
        <c:crossAx val="193167360"/>
        <c:crosses val="autoZero"/>
        <c:auto val="1"/>
        <c:lblAlgn val="ctr"/>
        <c:lblOffset val="100"/>
      </c:catAx>
      <c:valAx>
        <c:axId val="193167360"/>
        <c:scaling>
          <c:orientation val="minMax"/>
        </c:scaling>
        <c:delete val="1"/>
        <c:axPos val="l"/>
        <c:majorGridlines>
          <c:spPr>
            <a:ln w="964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tickLblPos val="none"/>
        <c:crossAx val="193140992"/>
        <c:crosses val="autoZero"/>
        <c:crossBetween val="between"/>
      </c:valAx>
      <c:spPr>
        <a:noFill/>
        <a:ln w="25726">
          <a:noFill/>
        </a:ln>
      </c:spPr>
    </c:plotArea>
    <c:legend>
      <c:legendPos val="r"/>
      <c:layout>
        <c:manualLayout>
          <c:xMode val="edge"/>
          <c:yMode val="edge"/>
          <c:x val="0.65074910058184188"/>
          <c:y val="0"/>
          <c:w val="0.33584058170978193"/>
          <c:h val="0.93740219092331756"/>
        </c:manualLayout>
      </c:layout>
      <c:spPr>
        <a:noFill/>
        <a:ln w="2572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21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21" b="1">
          <a:solidFill>
            <a:schemeClr val="accent5">
              <a:lumMod val="50000"/>
            </a:schemeClr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6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2024г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5.9064530057587591E-2"/>
          <c:y val="0.66615617173927755"/>
        </c:manualLayout>
      </c:layout>
      <c:spPr>
        <a:noFill/>
        <a:ln w="25468">
          <a:noFill/>
        </a:ln>
      </c:spPr>
    </c:title>
    <c:plotArea>
      <c:layout>
        <c:manualLayout>
          <c:layoutTarget val="inner"/>
          <c:xMode val="edge"/>
          <c:yMode val="edge"/>
          <c:x val="0.29635258358662647"/>
          <c:y val="0.19273743016759801"/>
          <c:w val="0.41185410334346551"/>
          <c:h val="0.756983240223463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2024г.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spPr>
              <a:solidFill>
                <a:srgbClr val="FF00FF"/>
              </a:solidFill>
              <a:ln w="25468">
                <a:noFill/>
              </a:ln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36982963014735237"/>
                  <c:y val="4.09042868196268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64125,0; 52,6%</a:t>
                    </a:r>
                    <a:endParaRPr lang="ru-RU" dirty="0"/>
                  </a:p>
                </c:rich>
              </c:tx>
              <c:dLblPos val="bestFit"/>
            </c:dLbl>
            <c:dLbl>
              <c:idx val="1"/>
              <c:layout>
                <c:manualLayout>
                  <c:x val="-5.2165439767029496E-2"/>
                  <c:y val="-5.2093023255814018E-2"/>
                </c:manualLayout>
              </c:layout>
              <c:tx>
                <c:rich>
                  <a:bodyPr/>
                  <a:lstStyle/>
                  <a:p>
                    <a:pPr>
                      <a:defRPr sz="1604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3055,0; 2,5%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468">
                  <a:noFill/>
                </a:ln>
              </c:spPr>
              <c:dLblPos val="bestFit"/>
            </c:dLbl>
            <c:dLbl>
              <c:idx val="2"/>
              <c:delete val="1"/>
            </c:dLbl>
            <c:dLbl>
              <c:idx val="3"/>
              <c:layout>
                <c:manualLayout>
                  <c:x val="9.5801036022897884E-2"/>
                  <c:y val="0.416982239802771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54648,8;     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44,9%</a:t>
                    </a:r>
                    <a:endParaRPr lang="ru-RU" dirty="0"/>
                  </a:p>
                </c:rich>
              </c:tx>
              <c:dLblPos val="bestFit"/>
            </c:dLbl>
            <c:spPr>
              <a:noFill/>
              <a:ln w="25468">
                <a:noFill/>
              </a:ln>
            </c:spPr>
            <c:txPr>
              <a:bodyPr/>
              <a:lstStyle/>
              <a:p>
                <a:pPr>
                  <a:defRPr sz="1604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Val val="1"/>
            <c:showPercent val="1"/>
            <c:showLeaderLines val="1"/>
            <c:leaderLines>
              <c:spPr>
                <a:ln w="9551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</c:dLbls>
          <c:cat>
            <c:strRef>
              <c:f>Лист1!$A$2:$A$5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54648.800000000003</c:v>
                </c:pt>
                <c:pt idx="1">
                  <c:v>3055</c:v>
                </c:pt>
                <c:pt idx="2">
                  <c:v>64125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25468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2025г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6.9360311250075093E-2"/>
          <c:y val="0.60386191792251165"/>
        </c:manualLayout>
      </c:layout>
      <c:spPr>
        <a:noFill/>
        <a:ln w="25470">
          <a:noFill/>
        </a:ln>
      </c:spPr>
    </c:title>
    <c:plotArea>
      <c:layout>
        <c:manualLayout>
          <c:layoutTarget val="inner"/>
          <c:xMode val="edge"/>
          <c:yMode val="edge"/>
          <c:x val="0.26074030054419273"/>
          <c:y val="5.7433628709909333E-2"/>
          <c:w val="0.5791481096309502"/>
          <c:h val="0.895047150156316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2023г.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spPr>
              <a:solidFill>
                <a:srgbClr val="FF00FF"/>
              </a:solidFill>
              <a:ln w="25470">
                <a:noFill/>
              </a:ln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47007930751442167"/>
                  <c:y val="3.224271262348751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41140,9; 40,2%</a:t>
                    </a:r>
                    <a:endParaRPr lang="ru-RU" dirty="0"/>
                  </a:p>
                </c:rich>
              </c:tx>
              <c:dLblPos val="bestFit"/>
            </c:dLbl>
            <c:dLbl>
              <c:idx val="1"/>
              <c:layout>
                <c:manualLayout>
                  <c:x val="1.9836942257217847E-2"/>
                  <c:y val="4.1702568922328605E-2"/>
                </c:manualLayout>
              </c:layout>
              <c:tx>
                <c:rich>
                  <a:bodyPr/>
                  <a:lstStyle/>
                  <a:p>
                    <a:pPr>
                      <a:defRPr sz="1604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3055,0; 3%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470">
                  <a:noFill/>
                </a:ln>
              </c:spPr>
              <c:dLblPos val="bestFit"/>
            </c:dLbl>
            <c:dLbl>
              <c:idx val="2"/>
              <c:delete val="1"/>
            </c:dLbl>
            <c:dLbl>
              <c:idx val="3"/>
              <c:layout>
                <c:manualLayout>
                  <c:x val="0.1379730624714397"/>
                  <c:y val="0.285455295952458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58045,2; 56,8%</a:t>
                    </a:r>
                    <a:endParaRPr lang="ru-RU" dirty="0"/>
                  </a:p>
                </c:rich>
              </c:tx>
              <c:dLblPos val="bestFit"/>
            </c:dLbl>
            <c:spPr>
              <a:noFill/>
              <a:ln w="2547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4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showPercent val="1"/>
            <c:showLeaderLines val="1"/>
            <c:leaderLines>
              <c:spPr>
                <a:ln w="9551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</c:dLbls>
          <c:cat>
            <c:strRef>
              <c:f>Лист1!$A$2:$A$5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49890.5</c:v>
                </c:pt>
                <c:pt idx="1">
                  <c:v>2683</c:v>
                </c:pt>
                <c:pt idx="2">
                  <c:v>51225.599999999999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2547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86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2026г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48947113056931618"/>
          <c:y val="0.8801171564225867"/>
        </c:manualLayout>
      </c:layout>
      <c:spPr>
        <a:noFill/>
        <a:ln w="30340">
          <a:noFill/>
        </a:ln>
      </c:spPr>
    </c:title>
    <c:plotArea>
      <c:layout>
        <c:manualLayout>
          <c:layoutTarget val="inner"/>
          <c:xMode val="edge"/>
          <c:yMode val="edge"/>
          <c:x val="0.36847826086956575"/>
          <c:y val="0.17902813299232762"/>
          <c:w val="0.26956521739130435"/>
          <c:h val="0.634271099744245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2025г.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spPr>
              <a:solidFill>
                <a:srgbClr val="FF00FF"/>
              </a:solidFill>
              <a:ln w="30340">
                <a:noFill/>
              </a:ln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8.803608923884515E-2"/>
                  <c:y val="0.1716043055148429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60456,1;</a:t>
                    </a:r>
                  </a:p>
                  <a:p>
                    <a:r>
                      <a:rPr lang="ru-RU" dirty="0" smtClean="0"/>
                      <a:t>39,5%</a:t>
                    </a:r>
                    <a:endParaRPr lang="ru-RU" dirty="0"/>
                  </a:p>
                </c:rich>
              </c:tx>
              <c:dLblPos val="bestFit"/>
            </c:dLbl>
            <c:dLbl>
              <c:idx val="1"/>
              <c:layout>
                <c:manualLayout>
                  <c:x val="4.1344050743657044E-3"/>
                  <c:y val="3.3872365018613508E-2"/>
                </c:manualLayout>
              </c:layout>
              <c:tx>
                <c:rich>
                  <a:bodyPr/>
                  <a:lstStyle/>
                  <a:p>
                    <a:pPr>
                      <a:defRPr sz="1911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3055,0</a:t>
                    </a:r>
                    <a:r>
                      <a:rPr lang="ru-RU" dirty="0" smtClean="0"/>
                      <a:t>; </a:t>
                    </a:r>
                    <a:r>
                      <a:rPr lang="ru-RU" dirty="0" smtClean="0"/>
                      <a:t>2</a:t>
                    </a:r>
                    <a:r>
                      <a:rPr lang="ru-RU" dirty="0" smtClean="0"/>
                      <a:t>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30340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0.13692836832895888"/>
                  <c:y val="-0.15067756027167814"/>
                </c:manualLayout>
              </c:layout>
              <c:tx>
                <c:rich>
                  <a:bodyPr/>
                  <a:lstStyle/>
                  <a:p>
                    <a:pPr>
                      <a:defRPr sz="1911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89497,5;</a:t>
                    </a:r>
                  </a:p>
                  <a:p>
                    <a:pPr>
                      <a:defRPr sz="1911" b="1" i="0" u="none" strike="noStrike" baseline="0">
                        <a:solidFill>
                          <a:srgbClr val="003366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dirty="0" smtClean="0"/>
                      <a:t>58,5%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30340">
                  <a:noFill/>
                </a:ln>
              </c:spPr>
              <c:dLblPos val="bestFit"/>
            </c:dLbl>
            <c:dLbl>
              <c:idx val="3"/>
              <c:delete val="1"/>
            </c:dLbl>
            <c:spPr>
              <a:noFill/>
              <a:ln w="3034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11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showPercent val="1"/>
            <c:showLeaderLines val="1"/>
            <c:leaderLines>
              <c:spPr>
                <a:ln w="11377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</c:dLbls>
          <c:cat>
            <c:strRef>
              <c:f>Лист1!$A$2:$A$5</c:f>
              <c:strCache>
                <c:ptCount val="3"/>
                <c:pt idx="0">
                  <c:v>Налоговые доходы 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53810</c:v>
                </c:pt>
                <c:pt idx="1">
                  <c:v>3000</c:v>
                </c:pt>
                <c:pt idx="2">
                  <c:v>189252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30340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"/>
          <c:y val="0.69930635618187909"/>
          <c:w val="0.45978260869565246"/>
          <c:h val="0.29923273657289001"/>
        </c:manualLayout>
      </c:layout>
      <c:spPr>
        <a:noFill/>
        <a:ln w="30340">
          <a:noFill/>
        </a:ln>
      </c:spPr>
      <c:txPr>
        <a:bodyPr rot="0" spcFirstLastPara="1" vertOverflow="ellipsis" vert="horz" wrap="square" anchor="ctr" anchorCtr="1"/>
        <a:lstStyle/>
        <a:p>
          <a:pPr>
            <a:defRPr sz="215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3380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2024г</a:t>
            </a:r>
            <a:r>
              <a:rPr lang="ru-RU" dirty="0"/>
              <a:t>.</a:t>
            </a:r>
          </a:p>
        </c:rich>
      </c:tx>
      <c:layout/>
      <c:spPr>
        <a:noFill/>
        <a:ln w="26831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6648531011969545"/>
          <c:y val="0.1141479099678456"/>
          <c:w val="0.65723612622415672"/>
          <c:h val="0.60610932475884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rgbClr val="00B050"/>
              </a:solidFill>
              <a:ln>
                <a:solidFill>
                  <a:srgbClr val="FFFF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FF00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8.105844047994774E-3"/>
                  <c:y val="-9.83872598740937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9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доходы физических лиц; </a:t>
                    </a:r>
                    <a:r>
                      <a:rPr lang="ru-RU" dirty="0" smtClean="0"/>
                      <a:t>27545,0; 50,4%</a:t>
                    </a:r>
                    <a:endParaRPr lang="ru-RU" dirty="0"/>
                  </a:p>
                </c:rich>
              </c:tx>
              <c:spPr>
                <a:noFill/>
                <a:ln w="26831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4.0277777777777676E-2"/>
                  <c:y val="-2.67489755271987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9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Акцизы; </a:t>
                    </a:r>
                    <a:r>
                      <a:rPr lang="ru-RU" dirty="0" smtClean="0"/>
                      <a:t>3791,8; 7%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6831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-1.5277777777777781E-2"/>
                  <c:y val="5.96707915606739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90" b="1" i="0" u="none" strike="noStrike" kern="1200" spc="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Единый сельскохозяйственный налог; </a:t>
                    </a:r>
                    <a:r>
                      <a:rPr lang="ru-RU" dirty="0" smtClean="0"/>
                      <a:t>4700,0; 8,6%</a:t>
                    </a:r>
                    <a:endParaRPr lang="ru-RU" dirty="0"/>
                  </a:p>
                </c:rich>
              </c:tx>
              <c:spPr>
                <a:noFill/>
                <a:ln w="26831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1.4957276974993498E-2"/>
                  <c:y val="6.73656203933413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90" b="1" i="0" u="none" strike="noStrike" kern="1200" spc="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имущество физических лиц; </a:t>
                    </a:r>
                    <a:r>
                      <a:rPr lang="ru-RU" dirty="0" smtClean="0"/>
                      <a:t>4380; </a:t>
                    </a:r>
                    <a:r>
                      <a:rPr lang="ru-RU" dirty="0" smtClean="0"/>
                      <a:t>8%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6831">
                  <a:noFill/>
                </a:ln>
              </c:spPr>
              <c:dLblPos val="bestFit"/>
            </c:dLbl>
            <c:dLbl>
              <c:idx val="4"/>
              <c:layout>
                <c:manualLayout>
                  <c:x val="5.3318824809575685E-2"/>
                  <c:y val="-0.177643466797926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9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Земельный налог; </a:t>
                    </a:r>
                    <a:r>
                      <a:rPr lang="ru-RU" dirty="0" smtClean="0"/>
                      <a:t>14232,0; 26%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6831">
                  <a:noFill/>
                </a:ln>
              </c:spPr>
              <c:dLblPos val="bestFit"/>
            </c:dLbl>
            <c:spPr>
              <a:noFill/>
              <a:ln w="2683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9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CatName val="1"/>
            <c:showLeaderLines val="1"/>
            <c:leaderLines>
              <c:spPr>
                <a:ln w="10062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17800</c:v>
                </c:pt>
                <c:pt idx="1">
                  <c:v>2713.9</c:v>
                </c:pt>
                <c:pt idx="2">
                  <c:v>1680</c:v>
                </c:pt>
                <c:pt idx="3">
                  <c:v>3870</c:v>
                </c:pt>
                <c:pt idx="4">
                  <c:v>20818</c:v>
                </c:pt>
              </c:numCache>
            </c:numRef>
          </c:val>
        </c:ser>
        <c:dLbls>
          <c:showVal val="1"/>
        </c:dLbls>
      </c:pie3DChart>
      <c:spPr>
        <a:noFill/>
        <a:ln w="26831">
          <a:noFill/>
        </a:ln>
      </c:spPr>
    </c:plotArea>
    <c:legend>
      <c:legendPos val="r"/>
      <c:layout>
        <c:manualLayout>
          <c:xMode val="edge"/>
          <c:yMode val="edge"/>
          <c:x val="0"/>
          <c:y val="0.69131828841029552"/>
          <c:w val="0.33405875952121888"/>
          <c:h val="0.30868167202572372"/>
        </c:manualLayout>
      </c:layout>
      <c:spPr>
        <a:noFill/>
        <a:ln w="2683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79" b="1" i="0" u="none" strike="noStrike" kern="1200" baseline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3275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2025г</a:t>
            </a:r>
            <a:r>
              <a:rPr lang="ru-RU" dirty="0"/>
              <a:t>.</a:t>
            </a:r>
          </a:p>
        </c:rich>
      </c:tx>
      <c:layout/>
      <c:spPr>
        <a:noFill/>
        <a:ln w="25996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6104461371055487"/>
          <c:y val="0.11269841269841262"/>
          <c:w val="0.66920565832426626"/>
          <c:h val="0.609523809523810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rgbClr val="00B050"/>
              </a:solidFill>
              <a:ln>
                <a:solidFill>
                  <a:srgbClr val="FFFF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FF00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1.6666666666666583E-2"/>
                  <c:y val="-7.20164725732272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38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доходы физических лиц; </a:t>
                    </a:r>
                    <a:r>
                      <a:rPr lang="ru-RU" dirty="0" smtClean="0"/>
                      <a:t>28209,0; 48,6%</a:t>
                    </a:r>
                    <a:endParaRPr lang="ru-RU" dirty="0"/>
                  </a:p>
                </c:rich>
              </c:tx>
              <c:spPr>
                <a:noFill/>
                <a:ln w="25996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4.0277777777777676E-2"/>
                  <c:y val="-2.67489755271987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38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Акцизы; </a:t>
                    </a:r>
                    <a:r>
                      <a:rPr lang="ru-RU" dirty="0" smtClean="0"/>
                      <a:t>4133,2; 7,1%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996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-1.5277777777777781E-2"/>
                  <c:y val="5.96707915606739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38" b="1" i="0" u="none" strike="noStrike" kern="1200" spc="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Единый сельскохозяйственный налог; </a:t>
                    </a:r>
                    <a:r>
                      <a:rPr lang="ru-RU" dirty="0" smtClean="0"/>
                      <a:t>4700,0; 8,1%</a:t>
                    </a:r>
                    <a:endParaRPr lang="ru-RU" dirty="0"/>
                  </a:p>
                </c:rich>
              </c:tx>
              <c:spPr>
                <a:noFill/>
                <a:ln w="25996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-0.13888888888888895"/>
                  <c:y val="2.88065890292908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38" b="1" i="0" u="none" strike="noStrike" kern="1200" spc="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имущество физических лиц; </a:t>
                    </a:r>
                    <a:r>
                      <a:rPr lang="ru-RU" dirty="0" smtClean="0"/>
                      <a:t>4380; </a:t>
                    </a:r>
                    <a:r>
                      <a:rPr lang="ru-RU" dirty="0" smtClean="0"/>
                      <a:t>7,6%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996">
                  <a:noFill/>
                </a:ln>
              </c:spPr>
              <c:dLblPos val="bestFit"/>
            </c:dLbl>
            <c:dLbl>
              <c:idx val="4"/>
              <c:layout>
                <c:manualLayout>
                  <c:x val="3.2644178454842271E-2"/>
                  <c:y val="-0.167497872905566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38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Земельный налог; </a:t>
                    </a:r>
                    <a:r>
                      <a:rPr lang="ru-RU" dirty="0" smtClean="0"/>
                      <a:t>16623,0; 28,6%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996">
                  <a:noFill/>
                </a:ln>
              </c:spPr>
              <c:dLblPos val="bestFit"/>
            </c:dLbl>
            <c:spPr>
              <a:noFill/>
              <a:ln w="2599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38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CatName val="1"/>
            <c:showLeaderLines val="1"/>
            <c:leaderLines>
              <c:spPr>
                <a:ln w="9748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15625</c:v>
                </c:pt>
                <c:pt idx="1">
                  <c:v>2275.6</c:v>
                </c:pt>
                <c:pt idx="2">
                  <c:v>1000</c:v>
                </c:pt>
                <c:pt idx="3">
                  <c:v>3000</c:v>
                </c:pt>
                <c:pt idx="4">
                  <c:v>20950</c:v>
                </c:pt>
              </c:numCache>
            </c:numRef>
          </c:val>
        </c:ser>
        <c:dLbls>
          <c:showVal val="1"/>
        </c:dLbls>
      </c:pie3DChart>
      <c:spPr>
        <a:noFill/>
        <a:ln w="25996">
          <a:noFill/>
        </a:ln>
      </c:spPr>
    </c:plotArea>
    <c:legend>
      <c:legendPos val="r"/>
      <c:layout>
        <c:manualLayout>
          <c:xMode val="edge"/>
          <c:yMode val="edge"/>
          <c:x val="1.5233949945593036E-2"/>
          <c:y val="0.66666666666666663"/>
          <c:w val="0.33405875952121888"/>
          <c:h val="0.30476190476190484"/>
        </c:manualLayout>
      </c:layout>
      <c:spPr>
        <a:noFill/>
        <a:ln w="2599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33" b="1" i="0" u="none" strike="noStrike" kern="1200" baseline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3275" b="1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2026г</a:t>
            </a:r>
            <a:r>
              <a:rPr lang="ru-RU" dirty="0"/>
              <a:t>.</a:t>
            </a:r>
          </a:p>
        </c:rich>
      </c:tx>
      <c:layout/>
      <c:spPr>
        <a:noFill/>
        <a:ln w="25996">
          <a:noFill/>
        </a:ln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6104461371055487"/>
          <c:y val="0.11269841269841264"/>
          <c:w val="0.66920565832426604"/>
          <c:h val="0.609523809523810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rgbClr val="00B050"/>
              </a:solidFill>
              <a:ln>
                <a:solidFill>
                  <a:srgbClr val="FFFF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FF00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1.6666666666666583E-2"/>
                  <c:y val="-7.20164725732272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38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доходы физических лиц; </a:t>
                    </a:r>
                    <a:r>
                      <a:rPr lang="ru-RU" dirty="0" smtClean="0"/>
                      <a:t>30535,0; 50,5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pPr>
                <a:noFill/>
                <a:ln w="25996">
                  <a:noFill/>
                </a:ln>
              </c:spPr>
              <c:dLblPos val="bestFit"/>
            </c:dLbl>
            <c:dLbl>
              <c:idx val="1"/>
              <c:layout>
                <c:manualLayout>
                  <c:x val="4.0277777777777676E-2"/>
                  <c:y val="-2.67489755271987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38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Акцизы; </a:t>
                    </a:r>
                    <a:r>
                      <a:rPr lang="ru-RU" dirty="0" smtClean="0"/>
                      <a:t>3789; 7%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996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-1.5277777777777781E-2"/>
                  <c:y val="5.96707915606739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38" b="1" i="0" u="none" strike="noStrike" kern="1200" spc="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Единый сельскохозяйственный налог; </a:t>
                    </a:r>
                    <a:r>
                      <a:rPr lang="ru-RU" dirty="0" smtClean="0"/>
                      <a:t>4700,0; 7,8%</a:t>
                    </a:r>
                    <a:endParaRPr lang="ru-RU" dirty="0"/>
                  </a:p>
                </c:rich>
              </c:tx>
              <c:spPr>
                <a:noFill/>
                <a:ln w="25996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-0.13888888888888895"/>
                  <c:y val="2.88065890292908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38" b="1" i="0" u="none" strike="noStrike" kern="1200" spc="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Налог на имущество физических лиц; </a:t>
                    </a:r>
                    <a:r>
                      <a:rPr lang="ru-RU" dirty="0" smtClean="0"/>
                      <a:t>4380; </a:t>
                    </a:r>
                    <a:r>
                      <a:rPr lang="ru-RU" dirty="0" smtClean="0"/>
                      <a:t>7,2%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996">
                  <a:noFill/>
                </a:ln>
              </c:spPr>
              <c:dLblPos val="bestFit"/>
            </c:dLbl>
            <c:dLbl>
              <c:idx val="4"/>
              <c:layout>
                <c:manualLayout>
                  <c:x val="3.2644178454842257E-2"/>
                  <c:y val="-0.167497872905566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38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Земельный налог; </a:t>
                    </a:r>
                    <a:r>
                      <a:rPr lang="ru-RU" dirty="0" smtClean="0"/>
                      <a:t>16623,0; 27,5%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996">
                  <a:noFill/>
                </a:ln>
              </c:spPr>
              <c:dLblPos val="bestFit"/>
            </c:dLbl>
            <c:spPr>
              <a:noFill/>
              <a:ln w="2599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38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CatName val="1"/>
            <c:showLeaderLines val="1"/>
            <c:leaderLines>
              <c:spPr>
                <a:ln w="9748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сельскохозяйственный налог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15625</c:v>
                </c:pt>
                <c:pt idx="1">
                  <c:v>2275.6</c:v>
                </c:pt>
                <c:pt idx="2">
                  <c:v>1000</c:v>
                </c:pt>
                <c:pt idx="3">
                  <c:v>3000</c:v>
                </c:pt>
                <c:pt idx="4">
                  <c:v>20950</c:v>
                </c:pt>
              </c:numCache>
            </c:numRef>
          </c:val>
        </c:ser>
        <c:dLbls>
          <c:showVal val="1"/>
        </c:dLbls>
      </c:pie3DChart>
      <c:spPr>
        <a:noFill/>
        <a:ln w="25996">
          <a:noFill/>
        </a:ln>
      </c:spPr>
    </c:plotArea>
    <c:legend>
      <c:legendPos val="r"/>
      <c:layout>
        <c:manualLayout>
          <c:xMode val="edge"/>
          <c:yMode val="edge"/>
          <c:x val="1.5233949945593036E-2"/>
          <c:y val="0.66666666666666663"/>
          <c:w val="0.33405875952121888"/>
          <c:h val="0.30476190476190484"/>
        </c:manualLayout>
      </c:layout>
      <c:spPr>
        <a:noFill/>
        <a:ln w="2599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33" b="1" i="0" u="none" strike="noStrike" kern="1200" baseline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91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9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Таловского городского поселения </a:t>
            </a:r>
            <a:r>
              <a:rPr lang="ru-RU" sz="209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(тыс.руб.)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7.7165906699403722E-2"/>
          <c:y val="3.8461538461538464E-2"/>
        </c:manualLayout>
      </c:layout>
      <c:spPr>
        <a:noFill/>
        <a:ln w="26561">
          <a:noFill/>
        </a:ln>
      </c:spPr>
    </c:title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sideWall>
    <c:backWall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  <a:sp3d>
          <a:contourClr>
            <a:schemeClr val="tx1">
              <a:lumMod val="50000"/>
              <a:lumOff val="50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1.540154015401541E-2"/>
          <c:y val="0.18318965517241392"/>
          <c:w val="0.95819581958195865"/>
          <c:h val="0.51939655172413757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Арендная плата за землю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2487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2487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 w="2656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2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2487</c:v>
                </c:pt>
                <c:pt idx="1">
                  <c:v>2487</c:v>
                </c:pt>
                <c:pt idx="2">
                  <c:v>2487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7.7402320500887965E-3"/>
                  <c:y val="-6.91407804793631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360</a:t>
                    </a:r>
                    <a:endParaRPr lang="ru-RU" dirty="0"/>
                  </a:p>
                </c:rich>
              </c:tx>
            </c:dLbl>
            <c:dLbl>
              <c:idx val="1"/>
              <c:layout>
                <c:manualLayout>
                  <c:x val="6.7796628893854139E-3"/>
                  <c:y val="-5.87438349052522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360</a:t>
                    </a:r>
                    <a:endParaRPr lang="ru-RU" dirty="0"/>
                  </a:p>
                </c:rich>
              </c:tx>
            </c:dLbl>
            <c:dLbl>
              <c:idx val="2"/>
              <c:layout>
                <c:manualLayout>
                  <c:x val="6.8077232190942834E-3"/>
                  <c:y val="-5.81517694903521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360</a:t>
                    </a:r>
                    <a:endParaRPr lang="ru-RU" dirty="0"/>
                  </a:p>
                </c:rich>
              </c:tx>
            </c:dLbl>
            <c:spPr>
              <a:noFill/>
              <a:ln w="2656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2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208</c:v>
                </c:pt>
                <c:pt idx="1">
                  <c:v>208</c:v>
                </c:pt>
                <c:pt idx="2">
                  <c:v>208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-1.4030164854437041E-3"/>
                  <c:y val="3.846153846153846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208</a:t>
                    </a:r>
                  </a:p>
                </c:rich>
              </c:tx>
            </c:dLbl>
            <c:dLbl>
              <c:idx val="1"/>
              <c:layout>
                <c:manualLayout>
                  <c:x val="2.8060329708874082E-3"/>
                  <c:y val="4.945054945054947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208</a:t>
                    </a:r>
                  </a:p>
                </c:rich>
              </c:tx>
            </c:dLbl>
            <c:dLbl>
              <c:idx val="2"/>
              <c:layout>
                <c:manualLayout>
                  <c:x val="5.4363022230078176E-3"/>
                  <c:y val="5.785822445271270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208
</a:t>
                    </a:r>
                  </a:p>
                </c:rich>
              </c:tx>
            </c:dLbl>
            <c:spPr>
              <a:noFill/>
              <a:ln w="2656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2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360</c:v>
                </c:pt>
                <c:pt idx="1">
                  <c:v>360</c:v>
                </c:pt>
                <c:pt idx="2">
                  <c:v>360</c:v>
                </c:pt>
              </c:numCache>
            </c:numRef>
          </c:val>
        </c:ser>
        <c:dLbls>
          <c:showVal val="1"/>
        </c:dLbls>
        <c:shape val="box"/>
        <c:axId val="192222720"/>
        <c:axId val="192224256"/>
        <c:axId val="0"/>
      </c:bar3DChart>
      <c:catAx>
        <c:axId val="192222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328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64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224256"/>
        <c:crosses val="autoZero"/>
        <c:auto val="1"/>
        <c:lblAlgn val="ctr"/>
        <c:lblOffset val="100"/>
      </c:catAx>
      <c:valAx>
        <c:axId val="192224256"/>
        <c:scaling>
          <c:orientation val="minMax"/>
        </c:scaling>
        <c:delete val="1"/>
        <c:axPos val="l"/>
        <c:majorGridlines>
          <c:spPr>
            <a:ln w="9960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tickLblPos val="none"/>
        <c:crossAx val="192222720"/>
        <c:crosses val="autoZero"/>
        <c:crossBetween val="between"/>
      </c:valAx>
      <c:spPr>
        <a:noFill/>
        <a:ln w="26561">
          <a:noFill/>
        </a:ln>
      </c:spPr>
    </c:plotArea>
    <c:legend>
      <c:legendPos val="r"/>
      <c:layout>
        <c:manualLayout>
          <c:xMode val="edge"/>
          <c:yMode val="edge"/>
          <c:x val="4.2904290429042924E-2"/>
          <c:y val="0.7802907328891584"/>
          <c:w val="0.90209020902090209"/>
          <c:h val="0.2046229557843732"/>
        </c:manualLayout>
      </c:layout>
      <c:spPr>
        <a:noFill/>
        <a:ln w="2656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82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393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176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Таловского городского поселения (тыс.руб.)</a:t>
            </a:r>
            <a:endParaRPr lang="ru-RU" sz="2000" cap="none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312599009756299"/>
          <c:y val="4.315005882885329E-2"/>
        </c:manualLayout>
      </c:layout>
      <c:spPr>
        <a:noFill/>
        <a:ln w="27629">
          <a:noFill/>
        </a:ln>
      </c:spPr>
    </c:title>
    <c:plotArea>
      <c:layout>
        <c:manualLayout>
          <c:layoutTarget val="inner"/>
          <c:xMode val="edge"/>
          <c:yMode val="edge"/>
          <c:x val="6.9969332780770818E-2"/>
          <c:y val="0.197183628042646"/>
          <c:w val="0.57608695652173914"/>
          <c:h val="0.6891891891891891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 бюджетной обеспеченности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dLbls>
            <c:dLbl>
              <c:idx val="0"/>
              <c:layout>
                <c:manualLayout>
                  <c:x val="-4.2610182165444118E-3"/>
                  <c:y val="1.8128964697999649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1504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-5.6721922917530084E-3"/>
                  <c:y val="2.683304064481000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308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2"/>
              <c:layout>
                <c:manualLayout>
                  <c:x val="-6.3968089515126433E-3"/>
                  <c:y val="3.0485671734284896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1357</a:t>
                    </a:r>
                    <a:endParaRPr lang="en-US" dirty="0"/>
                  </a:p>
                </c:rich>
              </c:tx>
              <c:dLblPos val="outEnd"/>
              <c:showVal val="1"/>
            </c:dLbl>
            <c:spPr>
              <a:noFill/>
              <a:ln w="2762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4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1504</c:v>
                </c:pt>
                <c:pt idx="1">
                  <c:v>1308</c:v>
                </c:pt>
                <c:pt idx="2">
                  <c:v>1357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381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2.894736842105264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50435,9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1.10382902644452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25538,5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5789473684210527E-2"/>
                  <c:y val="-5.5191451322226378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45954,1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 w="27629">
                <a:noFill/>
              </a:ln>
            </c:spPr>
            <c:txPr>
              <a:bodyPr/>
              <a:lstStyle/>
              <a:p>
                <a:pPr>
                  <a:defRPr sz="173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50435.9</c:v>
                </c:pt>
                <c:pt idx="1">
                  <c:v>25538.5</c:v>
                </c:pt>
                <c:pt idx="2">
                  <c:v>45954.1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Трансферты</c:v>
                </c:pt>
              </c:strCache>
            </c:strRef>
          </c:tx>
          <c:spPr>
            <a:solidFill>
              <a:srgbClr val="FFFFCC"/>
            </a:solidFill>
            <a:ln w="1381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8421052631578946E-2"/>
                  <c:y val="2.7595725661113189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12185,1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5000000000000001E-2"/>
                  <c:y val="1.0118315854759998E-1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14294,4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1842105263157895E-2"/>
                  <c:y val="8.27871769833395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42186,4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 w="27629">
                <a:noFill/>
              </a:ln>
            </c:spPr>
            <c:txPr>
              <a:bodyPr/>
              <a:lstStyle/>
              <a:p>
                <a:pPr>
                  <a:defRPr sz="174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2024г.</c:v>
                </c:pt>
                <c:pt idx="1">
                  <c:v>2025г.</c:v>
                </c:pt>
                <c:pt idx="2">
                  <c:v>2026г.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12185.1</c:v>
                </c:pt>
                <c:pt idx="1">
                  <c:v>14294.4</c:v>
                </c:pt>
                <c:pt idx="2">
                  <c:v>42186.400000000001</c:v>
                </c:pt>
              </c:numCache>
            </c:numRef>
          </c:val>
        </c:ser>
        <c:dLbls>
          <c:showVal val="1"/>
        </c:dLbls>
        <c:gapWidth val="164"/>
        <c:overlap val="-22"/>
        <c:axId val="192424960"/>
        <c:axId val="192439040"/>
      </c:barChart>
      <c:catAx>
        <c:axId val="192424960"/>
        <c:scaling>
          <c:orientation val="minMax"/>
        </c:scaling>
        <c:axPos val="b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20722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4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439040"/>
        <c:crosses val="autoZero"/>
        <c:auto val="1"/>
        <c:lblAlgn val="ctr"/>
        <c:lblOffset val="100"/>
      </c:catAx>
      <c:valAx>
        <c:axId val="192439040"/>
        <c:scaling>
          <c:orientation val="minMax"/>
        </c:scaling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</c:majorGridlines>
        <c:numFmt formatCode="General" sourceLinked="1"/>
        <c:majorTickMark val="none"/>
        <c:tickLblPos val="nextTo"/>
        <c:spPr>
          <a:ln w="1036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02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424960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6300342934106925"/>
          <c:y val="0.35773990572257131"/>
          <c:w val="0.32065217391304396"/>
          <c:h val="0.38509639599822892"/>
        </c:manualLayout>
      </c:layout>
      <c:spPr>
        <a:noFill/>
        <a:ln w="2762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74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4ADDB-AD80-4D8A-94A3-3C5BD264FF91}" type="doc">
      <dgm:prSet loTypeId="urn:microsoft.com/office/officeart/2005/8/layout/vList3#1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CC3305-4B12-44EA-8D88-70FA0A5C1279}">
      <dgm:prSet phldrT="[Текст]" custT="1"/>
      <dgm:spPr/>
      <dgm:t>
        <a:bodyPr/>
        <a:lstStyle/>
        <a:p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I уровень - федеральный бюджет и бюджеты государственных внебюджетных фондов</a:t>
          </a:r>
          <a:br>
            <a:rPr lang="ru-RU" sz="1800" b="1" dirty="0" smtClean="0">
              <a:solidFill>
                <a:schemeClr val="bg1"/>
              </a:solidFill>
            </a:rPr>
          </a:br>
          <a:endParaRPr lang="ru-RU" sz="1800" b="1" dirty="0">
            <a:solidFill>
              <a:schemeClr val="bg1"/>
            </a:solidFill>
          </a:endParaRPr>
        </a:p>
      </dgm:t>
    </dgm:pt>
    <dgm:pt modelId="{78A19D8B-AF52-4B1F-81C1-5EDE3AB1BF9F}" type="parTrans" cxnId="{B0B4B742-F556-476B-923F-B9DAC429B609}">
      <dgm:prSet/>
      <dgm:spPr/>
      <dgm:t>
        <a:bodyPr/>
        <a:lstStyle/>
        <a:p>
          <a:endParaRPr lang="ru-RU"/>
        </a:p>
      </dgm:t>
    </dgm:pt>
    <dgm:pt modelId="{149EE494-CACA-4CF1-8064-4DB816D5F8CC}" type="sibTrans" cxnId="{B0B4B742-F556-476B-923F-B9DAC429B609}">
      <dgm:prSet/>
      <dgm:spPr/>
      <dgm:t>
        <a:bodyPr/>
        <a:lstStyle/>
        <a:p>
          <a:endParaRPr lang="ru-RU"/>
        </a:p>
      </dgm:t>
    </dgm:pt>
    <dgm:pt modelId="{DB5E2437-2C22-44E0-87BB-F50875B47A11}">
      <dgm:prSet phldrT="[Текст]" custT="1"/>
      <dgm:spPr/>
      <dgm:t>
        <a:bodyPr/>
        <a:lstStyle/>
        <a:p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II уровень - бюджеты субъектов РФ и бюджеты территориальных государственных внебюджетных фондов</a:t>
          </a:r>
          <a:br>
            <a:rPr lang="ru-RU" sz="1800" b="1" dirty="0" smtClean="0">
              <a:solidFill>
                <a:schemeClr val="bg1"/>
              </a:solidFill>
            </a:rPr>
          </a:br>
          <a:endParaRPr lang="ru-RU" sz="1800" b="1" dirty="0">
            <a:solidFill>
              <a:schemeClr val="bg1"/>
            </a:solidFill>
          </a:endParaRPr>
        </a:p>
      </dgm:t>
    </dgm:pt>
    <dgm:pt modelId="{F1682A49-D421-4876-8BA3-E2365145DE5B}" type="parTrans" cxnId="{BE03ACC6-0283-4E3A-8530-64A93AC6486F}">
      <dgm:prSet/>
      <dgm:spPr/>
      <dgm:t>
        <a:bodyPr/>
        <a:lstStyle/>
        <a:p>
          <a:endParaRPr lang="ru-RU"/>
        </a:p>
      </dgm:t>
    </dgm:pt>
    <dgm:pt modelId="{F17E6693-1881-4EF1-9FD6-7779EBFF2E57}" type="sibTrans" cxnId="{BE03ACC6-0283-4E3A-8530-64A93AC6486F}">
      <dgm:prSet/>
      <dgm:spPr/>
      <dgm:t>
        <a:bodyPr/>
        <a:lstStyle/>
        <a:p>
          <a:endParaRPr lang="ru-RU"/>
        </a:p>
      </dgm:t>
    </dgm:pt>
    <dgm:pt modelId="{F6949740-431B-4E74-A861-8532E367FAF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III уровень - местные бюджеты</a:t>
          </a:r>
          <a:endParaRPr lang="ru-RU" sz="1800" b="1" dirty="0">
            <a:solidFill>
              <a:schemeClr val="bg1"/>
            </a:solidFill>
          </a:endParaRPr>
        </a:p>
      </dgm:t>
    </dgm:pt>
    <dgm:pt modelId="{F31377C3-6E4E-4552-B05E-6016B99FB238}" type="parTrans" cxnId="{E324E890-8226-46BE-9154-F10D38387827}">
      <dgm:prSet/>
      <dgm:spPr/>
      <dgm:t>
        <a:bodyPr/>
        <a:lstStyle/>
        <a:p>
          <a:endParaRPr lang="ru-RU"/>
        </a:p>
      </dgm:t>
    </dgm:pt>
    <dgm:pt modelId="{88424463-B657-4A24-A566-0D137E931A71}" type="sibTrans" cxnId="{E324E890-8226-46BE-9154-F10D38387827}">
      <dgm:prSet/>
      <dgm:spPr/>
      <dgm:t>
        <a:bodyPr/>
        <a:lstStyle/>
        <a:p>
          <a:endParaRPr lang="ru-RU"/>
        </a:p>
      </dgm:t>
    </dgm:pt>
    <dgm:pt modelId="{F8BA962B-7CEE-4EF6-857F-469E589DBD1B}" type="pres">
      <dgm:prSet presAssocID="{CC04ADDB-AD80-4D8A-94A3-3C5BD264FF9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FDF087-3053-466A-8733-9877A38D3295}" type="pres">
      <dgm:prSet presAssocID="{39CC3305-4B12-44EA-8D88-70FA0A5C1279}" presName="composite" presStyleCnt="0"/>
      <dgm:spPr/>
    </dgm:pt>
    <dgm:pt modelId="{AE5C23DA-42E2-44D0-9151-DA5F4B0BE249}" type="pres">
      <dgm:prSet presAssocID="{39CC3305-4B12-44EA-8D88-70FA0A5C1279}" presName="imgShp" presStyleLbl="fgImgPlace1" presStyleIdx="0" presStyleCnt="3" custScaleX="184153" custScaleY="182476" custLinFactX="-10598" custLinFactY="83374" custLinFactNeighborX="-100000" custLinFactNeighborY="100000"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07CD797C-2361-4A39-A512-EC33B86440FC}" type="pres">
      <dgm:prSet presAssocID="{39CC3305-4B12-44EA-8D88-70FA0A5C1279}" presName="txShp" presStyleLbl="node1" presStyleIdx="0" presStyleCnt="3" custScaleY="147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0EBD1-8149-491E-B1E5-02C0C384624F}" type="pres">
      <dgm:prSet presAssocID="{149EE494-CACA-4CF1-8064-4DB816D5F8CC}" presName="spacing" presStyleCnt="0"/>
      <dgm:spPr/>
    </dgm:pt>
    <dgm:pt modelId="{0D18EEA8-D68A-4634-9B46-A1854EEF1FF5}" type="pres">
      <dgm:prSet presAssocID="{DB5E2437-2C22-44E0-87BB-F50875B47A11}" presName="composite" presStyleCnt="0"/>
      <dgm:spPr/>
    </dgm:pt>
    <dgm:pt modelId="{C1F2E8FF-EB1D-4102-8AD4-0CF6EF81F04F}" type="pres">
      <dgm:prSet presAssocID="{DB5E2437-2C22-44E0-87BB-F50875B47A11}" presName="imgShp" presStyleLbl="fgImgPlace1" presStyleIdx="1" presStyleCnt="3" custScaleX="189072" custScaleY="157623" custLinFactX="-4920" custLinFactY="-91882" custLinFactNeighborX="-100000" custLinFactNeighborY="-100000"/>
      <dgm:spPr>
        <a:blipFill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D2CB0A7E-28CB-4092-BB24-D7CE83731AF6}" type="pres">
      <dgm:prSet presAssocID="{DB5E2437-2C22-44E0-87BB-F50875B47A11}" presName="txShp" presStyleLbl="node1" presStyleIdx="1" presStyleCnt="3" custScaleY="144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7D173-B89B-42BF-9F0B-2BC5C5AD8360}" type="pres">
      <dgm:prSet presAssocID="{F17E6693-1881-4EF1-9FD6-7779EBFF2E57}" presName="spacing" presStyleCnt="0"/>
      <dgm:spPr/>
    </dgm:pt>
    <dgm:pt modelId="{2D0AFC8D-0B56-4A5B-9E04-22F8A33FDF9A}" type="pres">
      <dgm:prSet presAssocID="{F6949740-431B-4E74-A861-8532E367FAF0}" presName="composite" presStyleCnt="0"/>
      <dgm:spPr/>
    </dgm:pt>
    <dgm:pt modelId="{7B57609D-6E50-4A24-B105-BB61CFB0A1BA}" type="pres">
      <dgm:prSet presAssocID="{F6949740-431B-4E74-A861-8532E367FAF0}" presName="imgShp" presStyleLbl="fgImgPlace1" presStyleIdx="2" presStyleCnt="3" custScaleX="200203" custScaleY="170285" custLinFactX="-5556" custLinFactNeighborX="-100000" custLinFactNeighborY="-6701"/>
      <dgm:spPr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493125AE-D167-4C52-A535-BA78420D0ADD}" type="pres">
      <dgm:prSet presAssocID="{F6949740-431B-4E74-A861-8532E367FAF0}" presName="txShp" presStyleLbl="node1" presStyleIdx="2" presStyleCnt="3" custScaleY="138137" custLinFactNeighborX="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698B8E-B5A2-462E-8C8B-C09C6223E717}" type="presOf" srcId="{39CC3305-4B12-44EA-8D88-70FA0A5C1279}" destId="{07CD797C-2361-4A39-A512-EC33B86440FC}" srcOrd="0" destOrd="0" presId="urn:microsoft.com/office/officeart/2005/8/layout/vList3#1"/>
    <dgm:cxn modelId="{E324E890-8226-46BE-9154-F10D38387827}" srcId="{CC04ADDB-AD80-4D8A-94A3-3C5BD264FF91}" destId="{F6949740-431B-4E74-A861-8532E367FAF0}" srcOrd="2" destOrd="0" parTransId="{F31377C3-6E4E-4552-B05E-6016B99FB238}" sibTransId="{88424463-B657-4A24-A566-0D137E931A71}"/>
    <dgm:cxn modelId="{106D5148-3BA0-4674-8AB6-7F8B02DC96A6}" type="presOf" srcId="{CC04ADDB-AD80-4D8A-94A3-3C5BD264FF91}" destId="{F8BA962B-7CEE-4EF6-857F-469E589DBD1B}" srcOrd="0" destOrd="0" presId="urn:microsoft.com/office/officeart/2005/8/layout/vList3#1"/>
    <dgm:cxn modelId="{7152AE9C-2B48-4BB8-AC5D-A45E3D6BFD09}" type="presOf" srcId="{DB5E2437-2C22-44E0-87BB-F50875B47A11}" destId="{D2CB0A7E-28CB-4092-BB24-D7CE83731AF6}" srcOrd="0" destOrd="0" presId="urn:microsoft.com/office/officeart/2005/8/layout/vList3#1"/>
    <dgm:cxn modelId="{BE03ACC6-0283-4E3A-8530-64A93AC6486F}" srcId="{CC04ADDB-AD80-4D8A-94A3-3C5BD264FF91}" destId="{DB5E2437-2C22-44E0-87BB-F50875B47A11}" srcOrd="1" destOrd="0" parTransId="{F1682A49-D421-4876-8BA3-E2365145DE5B}" sibTransId="{F17E6693-1881-4EF1-9FD6-7779EBFF2E57}"/>
    <dgm:cxn modelId="{F086A207-3141-4EAC-84CD-F3BAC93D48A0}" type="presOf" srcId="{F6949740-431B-4E74-A861-8532E367FAF0}" destId="{493125AE-D167-4C52-A535-BA78420D0ADD}" srcOrd="0" destOrd="0" presId="urn:microsoft.com/office/officeart/2005/8/layout/vList3#1"/>
    <dgm:cxn modelId="{B0B4B742-F556-476B-923F-B9DAC429B609}" srcId="{CC04ADDB-AD80-4D8A-94A3-3C5BD264FF91}" destId="{39CC3305-4B12-44EA-8D88-70FA0A5C1279}" srcOrd="0" destOrd="0" parTransId="{78A19D8B-AF52-4B1F-81C1-5EDE3AB1BF9F}" sibTransId="{149EE494-CACA-4CF1-8064-4DB816D5F8CC}"/>
    <dgm:cxn modelId="{E588BDFD-59A0-43F7-B0EE-DBD0EFE9DD88}" type="presParOf" srcId="{F8BA962B-7CEE-4EF6-857F-469E589DBD1B}" destId="{F5FDF087-3053-466A-8733-9877A38D3295}" srcOrd="0" destOrd="0" presId="urn:microsoft.com/office/officeart/2005/8/layout/vList3#1"/>
    <dgm:cxn modelId="{02367EE4-AA57-49D3-8C3F-EABB43B48987}" type="presParOf" srcId="{F5FDF087-3053-466A-8733-9877A38D3295}" destId="{AE5C23DA-42E2-44D0-9151-DA5F4B0BE249}" srcOrd="0" destOrd="0" presId="urn:microsoft.com/office/officeart/2005/8/layout/vList3#1"/>
    <dgm:cxn modelId="{261422CB-2E4F-47A5-AFA9-C0B817BA5893}" type="presParOf" srcId="{F5FDF087-3053-466A-8733-9877A38D3295}" destId="{07CD797C-2361-4A39-A512-EC33B86440FC}" srcOrd="1" destOrd="0" presId="urn:microsoft.com/office/officeart/2005/8/layout/vList3#1"/>
    <dgm:cxn modelId="{4B7A9A5B-CC8F-485C-9160-7C848177F204}" type="presParOf" srcId="{F8BA962B-7CEE-4EF6-857F-469E589DBD1B}" destId="{A240EBD1-8149-491E-B1E5-02C0C384624F}" srcOrd="1" destOrd="0" presId="urn:microsoft.com/office/officeart/2005/8/layout/vList3#1"/>
    <dgm:cxn modelId="{D609E30E-8FCB-447A-A470-942B0B9914C3}" type="presParOf" srcId="{F8BA962B-7CEE-4EF6-857F-469E589DBD1B}" destId="{0D18EEA8-D68A-4634-9B46-A1854EEF1FF5}" srcOrd="2" destOrd="0" presId="urn:microsoft.com/office/officeart/2005/8/layout/vList3#1"/>
    <dgm:cxn modelId="{13D7444E-D64E-48EA-8190-B138D164EBFD}" type="presParOf" srcId="{0D18EEA8-D68A-4634-9B46-A1854EEF1FF5}" destId="{C1F2E8FF-EB1D-4102-8AD4-0CF6EF81F04F}" srcOrd="0" destOrd="0" presId="urn:microsoft.com/office/officeart/2005/8/layout/vList3#1"/>
    <dgm:cxn modelId="{BF8D4305-8BEF-40BE-A5E9-6F3903B7A05A}" type="presParOf" srcId="{0D18EEA8-D68A-4634-9B46-A1854EEF1FF5}" destId="{D2CB0A7E-28CB-4092-BB24-D7CE83731AF6}" srcOrd="1" destOrd="0" presId="urn:microsoft.com/office/officeart/2005/8/layout/vList3#1"/>
    <dgm:cxn modelId="{D3FE4E98-8ABB-42F1-B0FA-8FAB6B597B34}" type="presParOf" srcId="{F8BA962B-7CEE-4EF6-857F-469E589DBD1B}" destId="{CD27D173-B89B-42BF-9F0B-2BC5C5AD8360}" srcOrd="3" destOrd="0" presId="urn:microsoft.com/office/officeart/2005/8/layout/vList3#1"/>
    <dgm:cxn modelId="{A40009F4-0D27-4553-BCE4-2D71A82CF6F4}" type="presParOf" srcId="{F8BA962B-7CEE-4EF6-857F-469E589DBD1B}" destId="{2D0AFC8D-0B56-4A5B-9E04-22F8A33FDF9A}" srcOrd="4" destOrd="0" presId="urn:microsoft.com/office/officeart/2005/8/layout/vList3#1"/>
    <dgm:cxn modelId="{AB8076E4-B59D-46EF-B3B9-24CE44867321}" type="presParOf" srcId="{2D0AFC8D-0B56-4A5B-9E04-22F8A33FDF9A}" destId="{7B57609D-6E50-4A24-B105-BB61CFB0A1BA}" srcOrd="0" destOrd="0" presId="urn:microsoft.com/office/officeart/2005/8/layout/vList3#1"/>
    <dgm:cxn modelId="{E77686BB-8BB9-43F8-9D34-8A928B00EF63}" type="presParOf" srcId="{2D0AFC8D-0B56-4A5B-9E04-22F8A33FDF9A}" destId="{493125AE-D167-4C52-A535-BA78420D0AD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EDAD4-CCE4-479A-8D77-AFF329D58500}" type="doc">
      <dgm:prSet loTypeId="urn:microsoft.com/office/officeart/2005/8/layout/default#1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8E699B0-1F12-4175-AF8F-12400DC3F3AE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 Президента РФ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0C082-D915-4E2D-8B8B-01C73699485A}" type="parTrans" cxnId="{98230218-1E64-4ABD-A03E-BA3585DF953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5085CD-3ADD-41C0-8710-4BAEB2261B41}" type="sibTrans" cxnId="{98230218-1E64-4ABD-A03E-BA3585DF953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58872-9D45-49AC-BA19-84F07A800E0F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AEBB8-42FA-4CE5-8F10-4A375FFAFAF2}" type="parTrans" cxnId="{BAD3C9C9-730A-4215-B3C2-68894C3488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7B251C-C5D4-40A1-A3BB-D7947C5366E3}" type="sibTrans" cxnId="{BAD3C9C9-730A-4215-B3C2-68894C34884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FD2970-FCD8-457A-8161-A7146659973A}">
      <dgm:prSet phldrT="[Текст]"/>
      <dgm:spPr>
        <a:solidFill>
          <a:srgbClr val="4A86CE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B3DA0D-9A69-4031-810A-6557EAF1B331}" type="parTrans" cxnId="{16617486-4A3F-4CAF-84F1-F6BA1F83FF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A3917A-4A73-40A5-83BE-882C4569669C}" type="sibTrans" cxnId="{16617486-4A3F-4CAF-84F1-F6BA1F83FFF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B69494-6BC3-4829-8B7B-1CF5CD4CF813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6A699-82A1-48C4-BB2C-E1D4C0542E26}" type="parTrans" cxnId="{FFE4E11E-6C8A-4DB2-A436-84AB469DF8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EB4FA-2363-4097-BD20-DEBAFBCB7A27}" type="sibTrans" cxnId="{FFE4E11E-6C8A-4DB2-A436-84AB469DF8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A96A1-92EF-4926-BBB3-999271C64DFA}" type="pres">
      <dgm:prSet presAssocID="{22BEDAD4-CCE4-479A-8D77-AFF329D585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FBA94C-392D-4898-938A-C412F2154E2F}" type="pres">
      <dgm:prSet presAssocID="{E8E699B0-1F12-4175-AF8F-12400DC3F3A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8F77C-3DC0-4ABE-ABE0-86CFB8E93F99}" type="pres">
      <dgm:prSet presAssocID="{E55085CD-3ADD-41C0-8710-4BAEB2261B41}" presName="sibTrans" presStyleCnt="0"/>
      <dgm:spPr/>
    </dgm:pt>
    <dgm:pt modelId="{E976E4B5-7A97-4279-B283-A4A081917AB9}" type="pres">
      <dgm:prSet presAssocID="{E0658872-9D45-49AC-BA19-84F07A800E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11F88-2424-4461-86FA-33E1CDB0D0AB}" type="pres">
      <dgm:prSet presAssocID="{B87B251C-C5D4-40A1-A3BB-D7947C5366E3}" presName="sibTrans" presStyleCnt="0"/>
      <dgm:spPr/>
    </dgm:pt>
    <dgm:pt modelId="{1B634909-244A-459A-90B4-30615C22A30C}" type="pres">
      <dgm:prSet presAssocID="{FBFD2970-FCD8-457A-8161-A714665997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1EFCD-9EBA-4081-82F4-992FFD8A27F3}" type="pres">
      <dgm:prSet presAssocID="{10A3917A-4A73-40A5-83BE-882C4569669C}" presName="sibTrans" presStyleCnt="0"/>
      <dgm:spPr/>
    </dgm:pt>
    <dgm:pt modelId="{7BF6C68E-115F-4B67-BAA6-2E9034D4B003}" type="pres">
      <dgm:prSet presAssocID="{D8B69494-6BC3-4829-8B7B-1CF5CD4CF8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4EEF8-83E8-43A4-8644-E8CED3B0BB47}" type="presOf" srcId="{E0658872-9D45-49AC-BA19-84F07A800E0F}" destId="{E976E4B5-7A97-4279-B283-A4A081917AB9}" srcOrd="0" destOrd="0" presId="urn:microsoft.com/office/officeart/2005/8/layout/default#1"/>
    <dgm:cxn modelId="{FFE4E11E-6C8A-4DB2-A436-84AB469DF8A4}" srcId="{22BEDAD4-CCE4-479A-8D77-AFF329D58500}" destId="{D8B69494-6BC3-4829-8B7B-1CF5CD4CF813}" srcOrd="3" destOrd="0" parTransId="{2B76A699-82A1-48C4-BB2C-E1D4C0542E26}" sibTransId="{6ACEB4FA-2363-4097-BD20-DEBAFBCB7A27}"/>
    <dgm:cxn modelId="{1ECC04F6-B5A3-404D-9AD4-AA703162939B}" type="presOf" srcId="{D8B69494-6BC3-4829-8B7B-1CF5CD4CF813}" destId="{7BF6C68E-115F-4B67-BAA6-2E9034D4B003}" srcOrd="0" destOrd="0" presId="urn:microsoft.com/office/officeart/2005/8/layout/default#1"/>
    <dgm:cxn modelId="{8D98454B-6B11-4759-A2FD-4A8B6B65E34D}" type="presOf" srcId="{22BEDAD4-CCE4-479A-8D77-AFF329D58500}" destId="{BBCA96A1-92EF-4926-BBB3-999271C64DFA}" srcOrd="0" destOrd="0" presId="urn:microsoft.com/office/officeart/2005/8/layout/default#1"/>
    <dgm:cxn modelId="{98230218-1E64-4ABD-A03E-BA3585DF9531}" srcId="{22BEDAD4-CCE4-479A-8D77-AFF329D58500}" destId="{E8E699B0-1F12-4175-AF8F-12400DC3F3AE}" srcOrd="0" destOrd="0" parTransId="{99E0C082-D915-4E2D-8B8B-01C73699485A}" sibTransId="{E55085CD-3ADD-41C0-8710-4BAEB2261B41}"/>
    <dgm:cxn modelId="{16617486-4A3F-4CAF-84F1-F6BA1F83FFFC}" srcId="{22BEDAD4-CCE4-479A-8D77-AFF329D58500}" destId="{FBFD2970-FCD8-457A-8161-A7146659973A}" srcOrd="2" destOrd="0" parTransId="{16B3DA0D-9A69-4031-810A-6557EAF1B331}" sibTransId="{10A3917A-4A73-40A5-83BE-882C4569669C}"/>
    <dgm:cxn modelId="{B5CCBDF9-2764-4214-8A6C-89D9C6EF79C4}" type="presOf" srcId="{E8E699B0-1F12-4175-AF8F-12400DC3F3AE}" destId="{EBFBA94C-392D-4898-938A-C412F2154E2F}" srcOrd="0" destOrd="0" presId="urn:microsoft.com/office/officeart/2005/8/layout/default#1"/>
    <dgm:cxn modelId="{BAD3C9C9-730A-4215-B3C2-68894C348840}" srcId="{22BEDAD4-CCE4-479A-8D77-AFF329D58500}" destId="{E0658872-9D45-49AC-BA19-84F07A800E0F}" srcOrd="1" destOrd="0" parTransId="{0EDAEBB8-42FA-4CE5-8F10-4A375FFAFAF2}" sibTransId="{B87B251C-C5D4-40A1-A3BB-D7947C5366E3}"/>
    <dgm:cxn modelId="{01A789DB-1F39-4D62-9967-914971A4D0F3}" type="presOf" srcId="{FBFD2970-FCD8-457A-8161-A7146659973A}" destId="{1B634909-244A-459A-90B4-30615C22A30C}" srcOrd="0" destOrd="0" presId="urn:microsoft.com/office/officeart/2005/8/layout/default#1"/>
    <dgm:cxn modelId="{05FCE4AC-F384-4087-B96A-19112AD05462}" type="presParOf" srcId="{BBCA96A1-92EF-4926-BBB3-999271C64DFA}" destId="{EBFBA94C-392D-4898-938A-C412F2154E2F}" srcOrd="0" destOrd="0" presId="urn:microsoft.com/office/officeart/2005/8/layout/default#1"/>
    <dgm:cxn modelId="{87C167A8-F698-4BBD-9BB5-6EC109448529}" type="presParOf" srcId="{BBCA96A1-92EF-4926-BBB3-999271C64DFA}" destId="{9B38F77C-3DC0-4ABE-ABE0-86CFB8E93F99}" srcOrd="1" destOrd="0" presId="urn:microsoft.com/office/officeart/2005/8/layout/default#1"/>
    <dgm:cxn modelId="{050683DB-0C81-48AD-B7FD-7A4DDFF276B4}" type="presParOf" srcId="{BBCA96A1-92EF-4926-BBB3-999271C64DFA}" destId="{E976E4B5-7A97-4279-B283-A4A081917AB9}" srcOrd="2" destOrd="0" presId="urn:microsoft.com/office/officeart/2005/8/layout/default#1"/>
    <dgm:cxn modelId="{9A0E0010-F217-4065-AE82-89033A8885FD}" type="presParOf" srcId="{BBCA96A1-92EF-4926-BBB3-999271C64DFA}" destId="{D7211F88-2424-4461-86FA-33E1CDB0D0AB}" srcOrd="3" destOrd="0" presId="urn:microsoft.com/office/officeart/2005/8/layout/default#1"/>
    <dgm:cxn modelId="{47428142-3D79-4C9D-850C-8F291FD56559}" type="presParOf" srcId="{BBCA96A1-92EF-4926-BBB3-999271C64DFA}" destId="{1B634909-244A-459A-90B4-30615C22A30C}" srcOrd="4" destOrd="0" presId="urn:microsoft.com/office/officeart/2005/8/layout/default#1"/>
    <dgm:cxn modelId="{9E6EA7FF-373C-4336-887C-4525BBF2E8DF}" type="presParOf" srcId="{BBCA96A1-92EF-4926-BBB3-999271C64DFA}" destId="{F101EFCD-9EBA-4081-82F4-992FFD8A27F3}" srcOrd="5" destOrd="0" presId="urn:microsoft.com/office/officeart/2005/8/layout/default#1"/>
    <dgm:cxn modelId="{25D058C2-D834-41B7-8708-BAE03C9A2EDF}" type="presParOf" srcId="{BBCA96A1-92EF-4926-BBB3-999271C64DFA}" destId="{7BF6C68E-115F-4B67-BAA6-2E9034D4B003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CD797C-2361-4A39-A512-EC33B86440FC}">
      <dsp:nvSpPr>
        <dsp:cNvPr id="0" name=""/>
        <dsp:cNvSpPr/>
      </dsp:nvSpPr>
      <dsp:spPr>
        <a:xfrm rot="10800000">
          <a:off x="1730673" y="108057"/>
          <a:ext cx="5745982" cy="9077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 уровень - федеральный бюджет и бюджеты государственных внебюджетных фондов</a:t>
          </a:r>
          <a:br>
            <a:rPr lang="ru-RU" sz="1800" b="1" kern="1200" dirty="0" smtClean="0">
              <a:solidFill>
                <a:schemeClr val="bg1"/>
              </a:solidFill>
            </a:rPr>
          </a:b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1730673" y="108057"/>
        <a:ext cx="5745982" cy="907733"/>
      </dsp:txXfrm>
    </dsp:sp>
    <dsp:sp modelId="{AE5C23DA-42E2-44D0-9151-DA5F4B0BE249}">
      <dsp:nvSpPr>
        <dsp:cNvPr id="0" name=""/>
        <dsp:cNvSpPr/>
      </dsp:nvSpPr>
      <dsp:spPr>
        <a:xfrm>
          <a:off x="483161" y="1129044"/>
          <a:ext cx="1133507" cy="11231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B0A7E-28CB-4092-BB24-D7CE83731AF6}">
      <dsp:nvSpPr>
        <dsp:cNvPr id="0" name=""/>
        <dsp:cNvSpPr/>
      </dsp:nvSpPr>
      <dsp:spPr>
        <a:xfrm rot="10800000">
          <a:off x="1738242" y="1347674"/>
          <a:ext cx="5745982" cy="889371"/>
        </a:xfrm>
        <a:prstGeom prst="homePlate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II уровень - бюджеты субъектов РФ и бюджеты территориальных государственных внебюджетных фондов</a:t>
          </a:r>
          <a:br>
            <a:rPr lang="ru-RU" sz="1800" b="1" kern="1200" dirty="0" smtClean="0">
              <a:solidFill>
                <a:schemeClr val="bg1"/>
              </a:solidFill>
            </a:rPr>
          </a:b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1738242" y="1347674"/>
        <a:ext cx="5745982" cy="889371"/>
      </dsp:txXfrm>
    </dsp:sp>
    <dsp:sp modelId="{C1F2E8FF-EB1D-4102-8AD4-0CF6EF81F04F}">
      <dsp:nvSpPr>
        <dsp:cNvPr id="0" name=""/>
        <dsp:cNvSpPr/>
      </dsp:nvSpPr>
      <dsp:spPr>
        <a:xfrm>
          <a:off x="510541" y="126174"/>
          <a:ext cx="1163785" cy="97020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/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125AE-D167-4C52-A535-BA78420D0ADD}">
      <dsp:nvSpPr>
        <dsp:cNvPr id="0" name=""/>
        <dsp:cNvSpPr/>
      </dsp:nvSpPr>
      <dsp:spPr>
        <a:xfrm rot="10800000">
          <a:off x="1793352" y="2560143"/>
          <a:ext cx="5745982" cy="850267"/>
        </a:xfrm>
        <a:prstGeom prst="homePlate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42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III уровень - местные бюджеты</a:t>
          </a:r>
          <a:endParaRPr lang="ru-RU" sz="1800" b="1" kern="1200" dirty="0">
            <a:solidFill>
              <a:schemeClr val="bg1"/>
            </a:solidFill>
          </a:endParaRPr>
        </a:p>
      </dsp:txBody>
      <dsp:txXfrm rot="10800000">
        <a:off x="1793352" y="2560143"/>
        <a:ext cx="5745982" cy="850267"/>
      </dsp:txXfrm>
    </dsp:sp>
    <dsp:sp modelId="{7B57609D-6E50-4A24-B105-BB61CFB0A1BA}">
      <dsp:nvSpPr>
        <dsp:cNvPr id="0" name=""/>
        <dsp:cNvSpPr/>
      </dsp:nvSpPr>
      <dsp:spPr>
        <a:xfrm>
          <a:off x="489497" y="2419957"/>
          <a:ext cx="1232299" cy="104814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FBA94C-392D-4898-938A-C412F2154E2F}">
      <dsp:nvSpPr>
        <dsp:cNvPr id="0" name=""/>
        <dsp:cNvSpPr/>
      </dsp:nvSpPr>
      <dsp:spPr>
        <a:xfrm>
          <a:off x="930" y="79610"/>
          <a:ext cx="3627685" cy="217661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 Президента РФ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" y="79610"/>
        <a:ext cx="3627685" cy="2176611"/>
      </dsp:txXfrm>
    </dsp:sp>
    <dsp:sp modelId="{E976E4B5-7A97-4279-B283-A4A081917AB9}">
      <dsp:nvSpPr>
        <dsp:cNvPr id="0" name=""/>
        <dsp:cNvSpPr/>
      </dsp:nvSpPr>
      <dsp:spPr>
        <a:xfrm>
          <a:off x="3991384" y="79610"/>
          <a:ext cx="3627685" cy="217661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1384" y="79610"/>
        <a:ext cx="3627685" cy="2176611"/>
      </dsp:txXfrm>
    </dsp:sp>
    <dsp:sp modelId="{1B634909-244A-459A-90B4-30615C22A30C}">
      <dsp:nvSpPr>
        <dsp:cNvPr id="0" name=""/>
        <dsp:cNvSpPr/>
      </dsp:nvSpPr>
      <dsp:spPr>
        <a:xfrm>
          <a:off x="930" y="2618990"/>
          <a:ext cx="3627685" cy="2176611"/>
        </a:xfrm>
        <a:prstGeom prst="rect">
          <a:avLst/>
        </a:prstGeom>
        <a:solidFill>
          <a:srgbClr val="4A86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0" y="2618990"/>
        <a:ext cx="3627685" cy="2176611"/>
      </dsp:txXfrm>
    </dsp:sp>
    <dsp:sp modelId="{7BF6C68E-115F-4B67-BAA6-2E9034D4B003}">
      <dsp:nvSpPr>
        <dsp:cNvPr id="0" name=""/>
        <dsp:cNvSpPr/>
      </dsp:nvSpPr>
      <dsp:spPr>
        <a:xfrm>
          <a:off x="3991384" y="2618990"/>
          <a:ext cx="3627685" cy="217661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1384" y="2618990"/>
        <a:ext cx="3627685" cy="2176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0.11097</cdr:x>
      <cdr:y>0.07106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19048" cy="20000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37182-61E0-4B24-92E2-C5D18AF105DC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EEED-785D-4D88-A322-B4BABDE90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0D42-E8CC-4614-8F4A-BCDC25B88315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1780-D7CC-4849-8404-7178B38E9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4731A-D38B-433D-A63C-7724909350DA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9C567-0C73-412F-8E57-E2380EF2A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D3EA8-8233-46F5-A4CB-7437CD053B41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2E302-8907-44A0-AB02-5ADE8C9D4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6287-53D1-4027-AE89-E4AF184573A0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AB143-A7D9-480C-B98F-732D96EC7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B9731-F5D0-475F-B446-565C19F49F8D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1E2A-BDFB-46FC-96F1-EA7E509AB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FAE4-7EFF-4B40-BEC5-6A6D4F513628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4F4-9ED7-4730-AAB6-8D0CE92AE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1087-F551-46AA-B698-40E7A6CA1E3A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3E301-2C33-47A6-98EE-A82C0456E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32325-53E7-46CA-93DA-90BE21EED2A0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7E29-A5ED-4981-844E-4B102FFA8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9D50-FE28-465D-9B78-9F7A9E9AD731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1DA79-679B-4E14-8B66-F712E4478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2F0A1-88D0-463D-9983-B4ACD98DF063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B090-F4AF-40B8-B887-7F8FFBEF4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lumMod val="20000"/>
                <a:lumOff val="80000"/>
              </a:schemeClr>
            </a:gs>
            <a:gs pos="96000">
              <a:schemeClr val="accent1">
                <a:lumMod val="60000"/>
                <a:lumOff val="40000"/>
              </a:schemeClr>
            </a:gs>
            <a:gs pos="53000">
              <a:schemeClr val="accent1">
                <a:lumMod val="60000"/>
                <a:lumOff val="40000"/>
              </a:schemeClr>
            </a:gs>
            <a:gs pos="10000">
              <a:srgbClr val="297CC8"/>
            </a:gs>
            <a:gs pos="3000">
              <a:srgbClr val="00B0F0">
                <a:alpha val="18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43B2F4-B6D3-4CEB-BAE8-F01FA984F533}" type="datetimeFigureOut">
              <a:rPr lang="ru-RU"/>
              <a:pPr>
                <a:defRPr/>
              </a:pPr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4304E9-761C-4C01-93D9-775BC05BC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3286125" y="1423988"/>
            <a:ext cx="49006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Таловского городского поселения для граждан</a:t>
            </a:r>
            <a:b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/>
            <a:endParaRPr lang="ru-RU" sz="40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9"/>
          <p:cNvGraphicFramePr>
            <a:graphicFrameLocks/>
          </p:cNvGraphicFramePr>
          <p:nvPr/>
        </p:nvGraphicFramePr>
        <p:xfrm>
          <a:off x="0" y="600075"/>
          <a:ext cx="9245600" cy="625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9"/>
          <p:cNvGraphicFramePr>
            <a:graphicFrameLocks/>
          </p:cNvGraphicFramePr>
          <p:nvPr/>
        </p:nvGraphicFramePr>
        <p:xfrm>
          <a:off x="131763" y="669925"/>
          <a:ext cx="8961437" cy="613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9"/>
          <p:cNvGraphicFramePr>
            <a:graphicFrameLocks/>
          </p:cNvGraphicFramePr>
          <p:nvPr/>
        </p:nvGraphicFramePr>
        <p:xfrm>
          <a:off x="131763" y="669925"/>
          <a:ext cx="8961437" cy="613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Неналоговые доходы Таловского городского поселения</a:t>
            </a:r>
          </a:p>
        </p:txBody>
      </p:sp>
      <p:sp>
        <p:nvSpPr>
          <p:cNvPr id="45062" name="Прямоугольник 2"/>
          <p:cNvSpPr>
            <a:spLocks noChangeArrowheads="1"/>
          </p:cNvSpPr>
          <p:nvPr/>
        </p:nvSpPr>
        <p:spPr bwMode="auto">
          <a:xfrm>
            <a:off x="0" y="685800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поступления от использования и продажи имущества, находящегося в муниципальной собственности, от уплаты пошлин и сборов, установленных законодательством РФ(аренда земли, доходы от сдачи в аренду имущества, от продажи земли и имущества, штрафы, пени, прочие неналоговые доходы)</a:t>
            </a:r>
            <a:endParaRPr 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4"/>
          <p:cNvGraphicFramePr>
            <a:graphicFrameLocks/>
          </p:cNvGraphicFramePr>
          <p:nvPr/>
        </p:nvGraphicFramePr>
        <p:xfrm>
          <a:off x="41275" y="2184400"/>
          <a:ext cx="9051925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Таловского городского поселения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Прямоугольник 3"/>
          <p:cNvSpPr>
            <a:spLocks noChangeArrowheads="1"/>
          </p:cNvSpPr>
          <p:nvPr/>
        </p:nvSpPr>
        <p:spPr bwMode="auto">
          <a:xfrm>
            <a:off x="185738" y="685800"/>
            <a:ext cx="89582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Дотации (средства, предоставляемые бюджету другого уровня бюджетной системы на безвозмездной и безвозвратной основах для покрытия текущих расходов.) </a:t>
            </a: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-Субсидии (бюджетные средства, передаваемые бюджету другого уровня, юридическому или физическому лицам на условиях долевого финансирования целевых расходов)</a:t>
            </a:r>
          </a:p>
        </p:txBody>
      </p:sp>
      <p:graphicFrame>
        <p:nvGraphicFramePr>
          <p:cNvPr id="5" name="Диаграмма 45"/>
          <p:cNvGraphicFramePr>
            <a:graphicFrameLocks/>
          </p:cNvGraphicFramePr>
          <p:nvPr/>
        </p:nvGraphicFramePr>
        <p:xfrm>
          <a:off x="-206829" y="2255838"/>
          <a:ext cx="9652000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Прямоугольник 1"/>
          <p:cNvSpPr>
            <a:spLocks noChangeArrowheads="1"/>
          </p:cNvSpPr>
          <p:nvPr/>
        </p:nvSpPr>
        <p:spPr bwMode="auto">
          <a:xfrm>
            <a:off x="0" y="700088"/>
            <a:ext cx="9015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	Основными задачами, стоящими перед органами местного самоуправления являются улучшение санитарного и экологического состояния территории городского поселения, улучшение состояния зелёного фонда поселения, повышение уровня комфортности и привлекательности для проживания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02318" y="3681412"/>
            <a:ext cx="4571999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3686174"/>
            <a:ext cx="4572000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59218" y="2224087"/>
            <a:ext cx="3886200" cy="2914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Таловского городского поселения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0" y="70008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	Кассовое исполнение расходов бюджета Таловского городского поселения осуществляется в программном формате на основе муниципальной программы "Муниципальное управление, гражданское общество и развитие Таловского городского </a:t>
            </a:r>
            <a:r>
              <a:rPr lang="ru-RU" sz="2400" dirty="0" smtClean="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поселения".</a:t>
            </a:r>
            <a:endParaRPr lang="ru-RU" sz="2400" dirty="0">
              <a:solidFill>
                <a:srgbClr val="2038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635250"/>
          <a:ext cx="9144000" cy="422275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22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"Муниципальное управление, гражданское общество и развитие Таловского городского поселения"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–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121828,8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–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100680,9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–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149765,2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4"/>
          <p:cNvGraphicFramePr>
            <a:graphicFrameLocks/>
          </p:cNvGraphicFramePr>
          <p:nvPr/>
        </p:nvGraphicFramePr>
        <p:xfrm>
          <a:off x="50800" y="731838"/>
          <a:ext cx="557847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6" name="Прямоугольник 5"/>
          <p:cNvSpPr>
            <a:spLocks noChangeArrowheads="1"/>
          </p:cNvSpPr>
          <p:nvPr/>
        </p:nvSpPr>
        <p:spPr bwMode="auto">
          <a:xfrm>
            <a:off x="5889625" y="1128713"/>
            <a:ext cx="31877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 и развитие городского поселения (тыс.руб.)</a:t>
            </a:r>
          </a:p>
        </p:txBody>
      </p:sp>
      <p:graphicFrame>
        <p:nvGraphicFramePr>
          <p:cNvPr id="8" name="Диаграмма 8"/>
          <p:cNvGraphicFramePr>
            <a:graphicFrameLocks/>
          </p:cNvGraphicFramePr>
          <p:nvPr/>
        </p:nvGraphicFramePr>
        <p:xfrm>
          <a:off x="50800" y="3992563"/>
          <a:ext cx="5578475" cy="281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7" name="Прямоугольник 6"/>
          <p:cNvSpPr>
            <a:spLocks noChangeArrowheads="1"/>
          </p:cNvSpPr>
          <p:nvPr/>
        </p:nvSpPr>
        <p:spPr bwMode="auto">
          <a:xfrm>
            <a:off x="5822950" y="4208463"/>
            <a:ext cx="33210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городского поселения (тыс.руб.)</a:t>
            </a:r>
          </a:p>
          <a:p>
            <a:pPr algn="ctr"/>
            <a:endParaRPr lang="ru-RU" sz="2400" b="1" i="1">
              <a:solidFill>
                <a:srgbClr val="20386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4"/>
          <p:cNvGraphicFramePr>
            <a:graphicFrameLocks/>
          </p:cNvGraphicFramePr>
          <p:nvPr/>
        </p:nvGraphicFramePr>
        <p:xfrm>
          <a:off x="50800" y="750888"/>
          <a:ext cx="557847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50" name="Прямоугольник 5"/>
          <p:cNvSpPr>
            <a:spLocks noChangeArrowheads="1"/>
          </p:cNvSpPr>
          <p:nvPr/>
        </p:nvSpPr>
        <p:spPr bwMode="auto">
          <a:xfrm>
            <a:off x="5889625" y="806450"/>
            <a:ext cx="31877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Благоустройство и развитие жилищно-коммунального хозяйства городского поселения  (тыс.руб.)</a:t>
            </a:r>
          </a:p>
        </p:txBody>
      </p:sp>
      <p:graphicFrame>
        <p:nvGraphicFramePr>
          <p:cNvPr id="8" name="Диаграмма 8"/>
          <p:cNvGraphicFramePr>
            <a:graphicFrameLocks/>
          </p:cNvGraphicFramePr>
          <p:nvPr/>
        </p:nvGraphicFramePr>
        <p:xfrm>
          <a:off x="50800" y="3992563"/>
          <a:ext cx="5578475" cy="281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51" name="Прямоугольник 6"/>
          <p:cNvSpPr>
            <a:spLocks noChangeArrowheads="1"/>
          </p:cNvSpPr>
          <p:nvPr/>
        </p:nvSpPr>
        <p:spPr bwMode="auto">
          <a:xfrm>
            <a:off x="5889625" y="3429000"/>
            <a:ext cx="33210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обеспечения муниципального управления, ремонта и содержания объектов благоустройства городского поселения</a:t>
            </a:r>
          </a:p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 (тыс.руб.)</a:t>
            </a:r>
          </a:p>
          <a:p>
            <a:pPr algn="ctr"/>
            <a:endParaRPr lang="ru-RU" sz="2400" b="1" i="1">
              <a:solidFill>
                <a:srgbClr val="20386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>
            <a:off x="5741988" y="1585913"/>
            <a:ext cx="3186112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</a:t>
            </a:r>
          </a:p>
          <a:p>
            <a:pPr algn="ctr"/>
            <a:r>
              <a:rPr lang="ru-RU" sz="2400" b="1" i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 (тыс.руб.)</a:t>
            </a:r>
          </a:p>
        </p:txBody>
      </p:sp>
      <p:graphicFrame>
        <p:nvGraphicFramePr>
          <p:cNvPr id="5" name="Диаграмма 8"/>
          <p:cNvGraphicFramePr>
            <a:graphicFrameLocks/>
          </p:cNvGraphicFramePr>
          <p:nvPr/>
        </p:nvGraphicFramePr>
        <p:xfrm>
          <a:off x="447675" y="1290638"/>
          <a:ext cx="5267325" cy="414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0100"/>
            <a:ext cx="9144000" cy="27225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Бюджетная система РФ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совокупность бюджетов всех уровней и государственных внебюджетных фондов, основанная на экономических отношениях и государственном устройстве РФ, регулируемая нормами права. Она состоит из бюджетов трех уровней: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 уровень - федеральный бюджет и бюджеты государственных внебюджетных фондов;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II уровень - бюджеты субъектов РФ и бюджеты территориальных государственных внебюджетных фондов;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III уровень - местные бюджеты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Бюджетный процесс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— это составление, рассмотрение, утверждение и исполнение всех видов  бюджета.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23838" y="3357843"/>
          <a:ext cx="8640575" cy="3509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«Муниципальное управление и развитие городского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поселения» 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463" y="723900"/>
            <a:ext cx="4427537" cy="260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23900"/>
            <a:ext cx="4473575" cy="260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463" y="3759200"/>
            <a:ext cx="4427537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2885" t="7572"/>
          <a:stretch/>
        </p:blipFill>
        <p:spPr>
          <a:xfrm>
            <a:off x="-14288" y="3759200"/>
            <a:ext cx="4487863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400" b="1" i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«Муниципальное управление и развитие городского поселения» </a:t>
            </a:r>
            <a:r>
              <a:rPr lang="ru-RU" sz="24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en-US" sz="2400" b="1" dirty="0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Прямоугольник 4"/>
          <p:cNvSpPr>
            <a:spLocks noChangeArrowheads="1"/>
          </p:cNvSpPr>
          <p:nvPr/>
        </p:nvSpPr>
        <p:spPr bwMode="auto">
          <a:xfrm>
            <a:off x="261938" y="822325"/>
            <a:ext cx="8661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hlink"/>
                </a:solidFill>
              </a:rPr>
              <a:t>- Расходы на обеспечение деятельности главы местной администрации – </a:t>
            </a:r>
            <a:r>
              <a:rPr lang="ru-RU" sz="1600" b="1" dirty="0" smtClean="0">
                <a:solidFill>
                  <a:schemeClr val="hlink"/>
                </a:solidFill>
              </a:rPr>
              <a:t>1333,5 </a:t>
            </a:r>
            <a:r>
              <a:rPr lang="ru-RU" sz="1600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sz="1600" b="1" dirty="0">
                <a:solidFill>
                  <a:schemeClr val="hlink"/>
                </a:solidFill>
              </a:rPr>
              <a:t>- Расходы на обеспечение функций органов местного самоуправления – </a:t>
            </a:r>
            <a:r>
              <a:rPr lang="ru-RU" sz="1600" b="1" dirty="0" smtClean="0">
                <a:solidFill>
                  <a:schemeClr val="hlink"/>
                </a:solidFill>
              </a:rPr>
              <a:t>9170,2 </a:t>
            </a:r>
            <a:r>
              <a:rPr lang="ru-RU" sz="1600" b="1" dirty="0" smtClean="0">
                <a:solidFill>
                  <a:schemeClr val="hlink"/>
                </a:solidFill>
              </a:rPr>
              <a:t>тыс.руб</a:t>
            </a:r>
            <a:r>
              <a:rPr lang="ru-RU" sz="1600" b="1" dirty="0">
                <a:solidFill>
                  <a:schemeClr val="hlink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hlink"/>
                </a:solidFill>
              </a:rPr>
              <a:t>Мероприятия </a:t>
            </a:r>
            <a:r>
              <a:rPr lang="ru-RU" sz="1600" b="1" dirty="0">
                <a:solidFill>
                  <a:schemeClr val="hlink"/>
                </a:solidFill>
              </a:rPr>
              <a:t>в сфере культуры, физической культуры и спорта – </a:t>
            </a:r>
            <a:r>
              <a:rPr lang="ru-RU" sz="1600" b="1" dirty="0" smtClean="0">
                <a:solidFill>
                  <a:schemeClr val="hlink"/>
                </a:solidFill>
              </a:rPr>
              <a:t>1260,0 </a:t>
            </a:r>
            <a:r>
              <a:rPr lang="ru-RU" sz="1600" b="1" dirty="0" smtClean="0">
                <a:solidFill>
                  <a:schemeClr val="hlink"/>
                </a:solidFill>
              </a:rPr>
              <a:t>тыс.руб.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hlink"/>
                </a:solidFill>
              </a:rPr>
              <a:t>Резервный </a:t>
            </a:r>
            <a:r>
              <a:rPr lang="ru-RU" sz="1600" b="1" dirty="0">
                <a:solidFill>
                  <a:schemeClr val="hlink"/>
                </a:solidFill>
              </a:rPr>
              <a:t>фонд администрации Таловского городского поселения (финансовое обеспечение непредвиденных расходов, проведение аварийно-восстановительных работ и иных мероприятий, связанных с предупреждением и ликвидацией последствий стихийных бедствий и других чрезвычайных ситуаций) – 200,0 тыс.руб.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hlink"/>
                </a:solidFill>
              </a:rPr>
              <a:t>Социальная </a:t>
            </a:r>
            <a:r>
              <a:rPr lang="ru-RU" sz="1600" b="1" dirty="0">
                <a:solidFill>
                  <a:schemeClr val="hlink"/>
                </a:solidFill>
              </a:rPr>
              <a:t>поддержка населения (в т.ч. доплаты к пенсиям муниципальным служащим городского поселения, захоронение малоимущих граждан) – </a:t>
            </a:r>
            <a:r>
              <a:rPr lang="ru-RU" sz="1600" b="1" dirty="0" smtClean="0">
                <a:solidFill>
                  <a:schemeClr val="hlink"/>
                </a:solidFill>
              </a:rPr>
              <a:t>399,0 </a:t>
            </a:r>
            <a:r>
              <a:rPr lang="ru-RU" sz="1600" b="1" dirty="0" smtClean="0">
                <a:solidFill>
                  <a:schemeClr val="hlink"/>
                </a:solidFill>
              </a:rPr>
              <a:t>тыс.руб</a:t>
            </a:r>
            <a:r>
              <a:rPr lang="ru-RU" sz="1600" b="1" dirty="0">
                <a:solidFill>
                  <a:schemeClr val="hlink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hlink"/>
                </a:solidFill>
              </a:rPr>
              <a:t> </a:t>
            </a:r>
            <a:r>
              <a:rPr lang="ru-RU" sz="1600" b="1" dirty="0">
                <a:solidFill>
                  <a:schemeClr val="hlink"/>
                </a:solidFill>
              </a:rPr>
              <a:t>межбюджетные трансферты на осуществление полномочий по организации библиотечного обслуживания населения Таловского городского поселения – </a:t>
            </a:r>
            <a:r>
              <a:rPr lang="ru-RU" sz="1600" b="1" dirty="0" smtClean="0">
                <a:solidFill>
                  <a:schemeClr val="hlink"/>
                </a:solidFill>
              </a:rPr>
              <a:t>5251,6 </a:t>
            </a:r>
            <a:r>
              <a:rPr lang="ru-RU" sz="1600" b="1" dirty="0" smtClean="0">
                <a:solidFill>
                  <a:schemeClr val="hlink"/>
                </a:solidFill>
              </a:rPr>
              <a:t>тыс.руб</a:t>
            </a:r>
            <a:r>
              <a:rPr lang="ru-RU" sz="1600" b="1" dirty="0">
                <a:solidFill>
                  <a:schemeClr val="hlink"/>
                </a:solidFill>
              </a:rPr>
              <a:t>.</a:t>
            </a:r>
          </a:p>
          <a:p>
            <a:r>
              <a:rPr lang="ru-RU" sz="1600" b="1" dirty="0">
                <a:solidFill>
                  <a:schemeClr val="hlink"/>
                </a:solidFill>
              </a:rPr>
              <a:t>- Мероприятия по оценке недвижимости, признания прав и регулирования отношений по муниципальной собственности – </a:t>
            </a:r>
            <a:r>
              <a:rPr lang="ru-RU" sz="1600" b="1" dirty="0" smtClean="0">
                <a:solidFill>
                  <a:schemeClr val="hlink"/>
                </a:solidFill>
              </a:rPr>
              <a:t>75,0 </a:t>
            </a:r>
            <a:r>
              <a:rPr lang="ru-RU" sz="1600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sz="1600" b="1" dirty="0">
                <a:solidFill>
                  <a:schemeClr val="hlink"/>
                </a:solidFill>
              </a:rPr>
              <a:t>- Выполнение других расходных обязательств (в т.ч. размещение информации в СМИ, членские </a:t>
            </a:r>
            <a:r>
              <a:rPr lang="ru-RU" sz="1600" b="1" dirty="0" smtClean="0">
                <a:solidFill>
                  <a:schemeClr val="hlink"/>
                </a:solidFill>
              </a:rPr>
              <a:t>взносы) – 345,0 тыс.руб.</a:t>
            </a:r>
            <a:endParaRPr lang="ru-RU" sz="16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-71438"/>
            <a:ext cx="9144001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«Развитие транспортной системы городского поселения»</a:t>
            </a:r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en-US" sz="2400" b="1" dirty="0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Прямоугольник 1"/>
          <p:cNvSpPr>
            <a:spLocks noChangeArrowheads="1"/>
          </p:cNvSpPr>
          <p:nvPr/>
        </p:nvSpPr>
        <p:spPr bwMode="auto">
          <a:xfrm>
            <a:off x="735013" y="1185863"/>
            <a:ext cx="80740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Мероприятия, связанные с осуществлением регулярных перевозок пассажиров и багажа  </a:t>
            </a:r>
            <a:r>
              <a:rPr lang="ru-RU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автомобильным транспортом </a:t>
            </a: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по регулируемым тарифам </a:t>
            </a:r>
            <a:r>
              <a:rPr lang="ru-RU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400,0 </a:t>
            </a:r>
            <a:r>
              <a:rPr lang="ru-RU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Мероприятия по развитию сети автомобильных дорог общего пользования местного значения – </a:t>
            </a: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8135,0тыс.руб</a:t>
            </a: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Мероприятия по капитальному ремонту и ремонту автомобильных дорог  - </a:t>
            </a: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45932,5 </a:t>
            </a: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Повышение безопасности дорожных условий – 305,0 тыс.руб.</a:t>
            </a:r>
            <a:endParaRPr lang="ru-RU" sz="20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5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934" y="3757838"/>
            <a:ext cx="3772580" cy="24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Прямоугольник 5"/>
          <p:cNvSpPr>
            <a:spLocks noChangeArrowheads="1"/>
          </p:cNvSpPr>
          <p:nvPr/>
        </p:nvSpPr>
        <p:spPr bwMode="auto">
          <a:xfrm>
            <a:off x="2801938" y="781050"/>
            <a:ext cx="351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 расходы на: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1857" y="3793168"/>
            <a:ext cx="3581400" cy="241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«Благоустройство и развитие жилищно-коммунального хозяйства городского поселения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71538"/>
            <a:ext cx="3546475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625" y="3695700"/>
            <a:ext cx="354647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1857" y="881744"/>
            <a:ext cx="3601584" cy="239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572" y="3712030"/>
            <a:ext cx="3551238" cy="265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«Благоустройство и развитие жилищно-коммунального хозяйства городского поселения» </a:t>
            </a:r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en-US" sz="2000" b="1" dirty="0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Прямоугольник 2"/>
          <p:cNvSpPr>
            <a:spLocks noChangeArrowheads="1"/>
          </p:cNvSpPr>
          <p:nvPr/>
        </p:nvSpPr>
        <p:spPr bwMode="auto">
          <a:xfrm>
            <a:off x="228600" y="1099457"/>
            <a:ext cx="859313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b="1" dirty="0" smtClean="0">
                <a:solidFill>
                  <a:schemeClr val="hlink"/>
                </a:solidFill>
              </a:rPr>
              <a:t>Благоустройство дворовых территорий пр.Свободы д,33-35 – 4549,4 тыс.руб.</a:t>
            </a: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chemeClr val="hlink"/>
                </a:solidFill>
              </a:rPr>
              <a:t> </a:t>
            </a:r>
            <a:r>
              <a:rPr lang="ru-RU" b="1" dirty="0">
                <a:solidFill>
                  <a:schemeClr val="hlink"/>
                </a:solidFill>
              </a:rPr>
              <a:t>Мероприятия по организации и содержанию сетей уличного освещения (в т.ч. оплата уличного освещение, монтаж и ТО уличного освещения, приобретение электроматериалов)– </a:t>
            </a:r>
            <a:r>
              <a:rPr lang="ru-RU" b="1" dirty="0" smtClean="0">
                <a:solidFill>
                  <a:schemeClr val="hlink"/>
                </a:solidFill>
              </a:rPr>
              <a:t>4724,0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hlink"/>
                </a:solidFill>
              </a:rPr>
              <a:t>Сбор </a:t>
            </a:r>
            <a:r>
              <a:rPr lang="ru-RU" b="1" dirty="0">
                <a:solidFill>
                  <a:schemeClr val="hlink"/>
                </a:solidFill>
              </a:rPr>
              <a:t>и вывоз бытовых отходов и мусора – </a:t>
            </a:r>
            <a:r>
              <a:rPr lang="ru-RU" b="1" dirty="0" smtClean="0">
                <a:solidFill>
                  <a:schemeClr val="hlink"/>
                </a:solidFill>
              </a:rPr>
              <a:t>3633,4 </a:t>
            </a:r>
            <a:r>
              <a:rPr lang="ru-RU" b="1" dirty="0">
                <a:solidFill>
                  <a:schemeClr val="hlink"/>
                </a:solidFill>
              </a:rPr>
              <a:t>тыс.руб</a:t>
            </a:r>
            <a:r>
              <a:rPr lang="ru-RU" b="1" dirty="0" smtClean="0">
                <a:solidFill>
                  <a:schemeClr val="hlink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hlink"/>
                </a:solidFill>
              </a:rPr>
              <a:t>- Озеленение – 300,0 тыс.руб.</a:t>
            </a:r>
            <a:endParaRPr lang="ru-RU" b="1" dirty="0">
              <a:solidFill>
                <a:schemeClr val="hlink"/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hlink"/>
                </a:solidFill>
              </a:rPr>
              <a:t>- </a:t>
            </a:r>
            <a:r>
              <a:rPr lang="ru-RU" b="1" dirty="0">
                <a:solidFill>
                  <a:schemeClr val="hlink"/>
                </a:solidFill>
              </a:rPr>
              <a:t>Содержание и ремонт военно-мемориальных объектов – </a:t>
            </a:r>
            <a:r>
              <a:rPr lang="ru-RU" b="1" dirty="0" smtClean="0">
                <a:solidFill>
                  <a:schemeClr val="hlink"/>
                </a:solidFill>
              </a:rPr>
              <a:t>86,0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  <a:p>
            <a:pPr algn="just"/>
            <a:r>
              <a:rPr lang="ru-RU" b="1" dirty="0">
                <a:solidFill>
                  <a:schemeClr val="hlink"/>
                </a:solidFill>
              </a:rPr>
              <a:t>- Вопросы в сфере благоустройства (в т.ч. мероприятия по благоустройству мест массового отдыха населения, покос травы и опиловка </a:t>
            </a:r>
            <a:r>
              <a:rPr lang="ru-RU" b="1" dirty="0" smtClean="0">
                <a:solidFill>
                  <a:schemeClr val="hlink"/>
                </a:solidFill>
              </a:rPr>
              <a:t>деревьев, механизированная уборка территории, благоустройства пр.Буденного) </a:t>
            </a:r>
            <a:r>
              <a:rPr lang="ru-RU" b="1" dirty="0">
                <a:solidFill>
                  <a:schemeClr val="hlink"/>
                </a:solidFill>
              </a:rPr>
              <a:t>– </a:t>
            </a:r>
            <a:r>
              <a:rPr lang="ru-RU" b="1" dirty="0" smtClean="0">
                <a:solidFill>
                  <a:schemeClr val="hlink"/>
                </a:solidFill>
              </a:rPr>
              <a:t>4619,2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  <a:p>
            <a:pPr algn="just">
              <a:buFontTx/>
              <a:buChar char="-"/>
            </a:pPr>
            <a:r>
              <a:rPr lang="ru-RU" b="1" dirty="0">
                <a:solidFill>
                  <a:schemeClr val="hlink"/>
                </a:solidFill>
              </a:rPr>
              <a:t>Мероприятия в области коммунального хозяйства, жилищного сектора и инфраструктуры (в т.ч. ремонт и режимная наладка котельных, приобретение </a:t>
            </a:r>
            <a:r>
              <a:rPr lang="ru-RU" b="1" dirty="0" smtClean="0">
                <a:solidFill>
                  <a:schemeClr val="hlink"/>
                </a:solidFill>
              </a:rPr>
              <a:t>колонок, </a:t>
            </a:r>
            <a:r>
              <a:rPr lang="ru-RU" b="1" dirty="0" err="1" smtClean="0">
                <a:solidFill>
                  <a:schemeClr val="hlink"/>
                </a:solidFill>
              </a:rPr>
              <a:t>техприсоединение</a:t>
            </a:r>
            <a:r>
              <a:rPr lang="ru-RU" b="1" dirty="0" smtClean="0">
                <a:solidFill>
                  <a:schemeClr val="hlink"/>
                </a:solidFill>
              </a:rPr>
              <a:t> котельной №2 к газовым сетям)- 12709,6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  <a:p>
            <a:pPr algn="just"/>
            <a:r>
              <a:rPr lang="ru-RU" b="1" dirty="0" smtClean="0">
                <a:solidFill>
                  <a:schemeClr val="hlink"/>
                </a:solidFill>
              </a:rPr>
              <a:t>- Создание условий для массового отдыха жителей городского поселения и организация обустройства мест массового отдыха населения – 217,9 тыс.руб.</a:t>
            </a:r>
            <a:endParaRPr lang="ru-RU" b="1" dirty="0">
              <a:solidFill>
                <a:schemeClr val="hlink"/>
              </a:solidFill>
            </a:endParaRPr>
          </a:p>
        </p:txBody>
      </p:sp>
      <p:sp>
        <p:nvSpPr>
          <p:cNvPr id="56323" name="Прямоугольник 3"/>
          <p:cNvSpPr>
            <a:spLocks noChangeArrowheads="1"/>
          </p:cNvSpPr>
          <p:nvPr/>
        </p:nvSpPr>
        <p:spPr bwMode="auto">
          <a:xfrm>
            <a:off x="2816225" y="742950"/>
            <a:ext cx="351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 расходы на: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073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обеспечения муниципального управления, ремонта и содержания объектов благоустройства городского поселения» </a:t>
            </a:r>
            <a:endParaRPr lang="en-US" sz="2000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_DSC4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" y="4051300"/>
            <a:ext cx="4260850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1480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7988" y="923925"/>
            <a:ext cx="5788025" cy="290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2229" y="4060371"/>
            <a:ext cx="3299958" cy="25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7471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обеспечения муниципального управления, ремонта и содержания объектов благоустройства городского поселения»</a:t>
            </a:r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en-US" sz="2000" b="1" dirty="0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70" name="Прямоугольник 1"/>
          <p:cNvSpPr>
            <a:spLocks noChangeArrowheads="1"/>
          </p:cNvSpPr>
          <p:nvPr/>
        </p:nvSpPr>
        <p:spPr bwMode="auto">
          <a:xfrm>
            <a:off x="277813" y="1541463"/>
            <a:ext cx="86614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solidFill>
                  <a:schemeClr val="hlink"/>
                </a:solidFill>
              </a:rPr>
              <a:t>- Расходы на обеспечение деятельности (оказания услуг) МКУ «Благоустройство и хозяйственно- техническое обеспечение» - </a:t>
            </a:r>
            <a:r>
              <a:rPr lang="ru-RU" sz="2000" b="1" dirty="0" smtClean="0">
                <a:solidFill>
                  <a:schemeClr val="hlink"/>
                </a:solidFill>
              </a:rPr>
              <a:t>14568,9 </a:t>
            </a:r>
            <a:r>
              <a:rPr lang="ru-RU" sz="2000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sz="2000" b="1" dirty="0">
                <a:solidFill>
                  <a:schemeClr val="hlink"/>
                </a:solidFill>
              </a:rPr>
              <a:t>- Сбор и вывоз бытовых отходов и мусора – </a:t>
            </a:r>
            <a:r>
              <a:rPr lang="ru-RU" sz="2000" b="1" dirty="0" smtClean="0">
                <a:solidFill>
                  <a:schemeClr val="hlink"/>
                </a:solidFill>
              </a:rPr>
              <a:t>140,0 </a:t>
            </a:r>
            <a:r>
              <a:rPr lang="ru-RU" sz="2000" b="1" dirty="0">
                <a:solidFill>
                  <a:schemeClr val="hlink"/>
                </a:solidFill>
              </a:rPr>
              <a:t>тыс.руб.</a:t>
            </a:r>
          </a:p>
          <a:p>
            <a:pPr algn="just"/>
            <a:r>
              <a:rPr lang="ru-RU" sz="2000" b="1" dirty="0">
                <a:solidFill>
                  <a:schemeClr val="hlink"/>
                </a:solidFill>
              </a:rPr>
              <a:t>- Мероприятия по организации и содержанию объектов озеленения (в т.ч. приобретение рассады цветов и саженцев деревьев, полив и обеспечение водой для полива) – </a:t>
            </a:r>
            <a:r>
              <a:rPr lang="ru-RU" sz="2000" b="1" dirty="0" smtClean="0">
                <a:solidFill>
                  <a:schemeClr val="hlink"/>
                </a:solidFill>
              </a:rPr>
              <a:t>1564,5 </a:t>
            </a:r>
            <a:r>
              <a:rPr lang="ru-RU" sz="2000" b="1" dirty="0">
                <a:solidFill>
                  <a:schemeClr val="hlink"/>
                </a:solidFill>
              </a:rPr>
              <a:t>тыс.руб.</a:t>
            </a:r>
          </a:p>
          <a:p>
            <a:r>
              <a:rPr lang="ru-RU" sz="2000" b="1" dirty="0">
                <a:solidFill>
                  <a:schemeClr val="hlink"/>
                </a:solidFill>
              </a:rPr>
              <a:t>- Содержание мест захоронения – </a:t>
            </a:r>
            <a:r>
              <a:rPr lang="ru-RU" sz="2000" b="1" dirty="0" smtClean="0">
                <a:solidFill>
                  <a:schemeClr val="hlink"/>
                </a:solidFill>
              </a:rPr>
              <a:t>126,0 </a:t>
            </a:r>
            <a:r>
              <a:rPr lang="ru-RU" sz="2000" b="1" dirty="0">
                <a:solidFill>
                  <a:schemeClr val="hlink"/>
                </a:solidFill>
              </a:rPr>
              <a:t>тыс.руб.</a:t>
            </a:r>
          </a:p>
          <a:p>
            <a:pPr algn="just">
              <a:buFontTx/>
              <a:buChar char="-"/>
            </a:pPr>
            <a:r>
              <a:rPr lang="ru-RU" sz="2000" b="1" dirty="0">
                <a:solidFill>
                  <a:schemeClr val="hlink"/>
                </a:solidFill>
              </a:rPr>
              <a:t>Вопросы в сфере благоустройства (в т.ч. мероприятия по благоустройству парка «Солнечный» и пляжа) – </a:t>
            </a:r>
            <a:r>
              <a:rPr lang="ru-RU" sz="2000" b="1" dirty="0" smtClean="0">
                <a:solidFill>
                  <a:schemeClr val="hlink"/>
                </a:solidFill>
              </a:rPr>
              <a:t>1261,9 </a:t>
            </a:r>
            <a:r>
              <a:rPr lang="ru-RU" sz="2000" b="1" dirty="0">
                <a:solidFill>
                  <a:schemeClr val="hlink"/>
                </a:solidFill>
              </a:rPr>
              <a:t>тыс.руб.</a:t>
            </a:r>
          </a:p>
          <a:p>
            <a:pPr algn="just"/>
            <a:r>
              <a:rPr lang="ru-RU" b="1" dirty="0">
                <a:solidFill>
                  <a:schemeClr val="hlink"/>
                </a:solidFill>
              </a:rPr>
              <a:t>- Создание условий для массового отдыха жителей городского поселения и организация обустройства мест массового отдыха населения – </a:t>
            </a:r>
            <a:r>
              <a:rPr lang="ru-RU" b="1" dirty="0" smtClean="0">
                <a:solidFill>
                  <a:schemeClr val="hlink"/>
                </a:solidFill>
              </a:rPr>
              <a:t>340,0 </a:t>
            </a:r>
            <a:r>
              <a:rPr lang="ru-RU" b="1" dirty="0">
                <a:solidFill>
                  <a:schemeClr val="hlink"/>
                </a:solidFill>
              </a:rPr>
              <a:t>тыс.руб.</a:t>
            </a:r>
          </a:p>
          <a:p>
            <a:pPr>
              <a:buFontTx/>
              <a:buChar char="-"/>
            </a:pPr>
            <a:endParaRPr lang="ru-RU" sz="2000" b="1" dirty="0">
              <a:solidFill>
                <a:schemeClr val="hlink"/>
              </a:solidFill>
            </a:endParaRPr>
          </a:p>
        </p:txBody>
      </p:sp>
      <p:sp>
        <p:nvSpPr>
          <p:cNvPr id="58371" name="Прямоугольник 6"/>
          <p:cNvSpPr>
            <a:spLocks noChangeArrowheads="1"/>
          </p:cNvSpPr>
          <p:nvPr/>
        </p:nvSpPr>
        <p:spPr bwMode="auto">
          <a:xfrm>
            <a:off x="3498850" y="935038"/>
            <a:ext cx="214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13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2000" b="1" i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«Защита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объектах» </a:t>
            </a:r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dirty="0" smtClean="0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endParaRPr lang="en-US" sz="2000" b="1" dirty="0" smtClean="0">
              <a:solidFill>
                <a:srgbClr val="2F55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4" name="Прямоугольник 2"/>
          <p:cNvSpPr>
            <a:spLocks noChangeArrowheads="1"/>
          </p:cNvSpPr>
          <p:nvPr/>
        </p:nvSpPr>
        <p:spPr bwMode="auto">
          <a:xfrm>
            <a:off x="2816225" y="941388"/>
            <a:ext cx="351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0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включает в себя расходы на:</a:t>
            </a:r>
          </a:p>
        </p:txBody>
      </p:sp>
      <p:sp>
        <p:nvSpPr>
          <p:cNvPr id="59395" name="Прямоугольник 3"/>
          <p:cNvSpPr>
            <a:spLocks noChangeArrowheads="1"/>
          </p:cNvSpPr>
          <p:nvPr/>
        </p:nvSpPr>
        <p:spPr bwMode="auto">
          <a:xfrm>
            <a:off x="282575" y="1341438"/>
            <a:ext cx="85788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 сфере защиты населения от чрезвычайных ситуаций и пожаров (в т.ч. опашка территории, приобретение огнетушителей, гидрантов, изготовление информационных материалов ГО и ЧС) – </a:t>
            </a: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181,2 </a:t>
            </a:r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3625" y="3738563"/>
            <a:ext cx="4135438" cy="253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3741738"/>
            <a:ext cx="4506913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Таловского городского поселения по разделам бюджетной классификации расходов бюджетов (тыс. руб.)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14"/>
          <p:cNvGraphicFramePr>
            <a:graphicFrameLocks/>
          </p:cNvGraphicFramePr>
          <p:nvPr/>
        </p:nvGraphicFramePr>
        <p:xfrm>
          <a:off x="193675" y="720725"/>
          <a:ext cx="8523288" cy="608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665163" y="941388"/>
            <a:ext cx="7886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6000" b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61442" name="Прямоугольник 1"/>
          <p:cNvSpPr>
            <a:spLocks noChangeArrowheads="1"/>
          </p:cNvSpPr>
          <p:nvPr/>
        </p:nvSpPr>
        <p:spPr bwMode="auto">
          <a:xfrm>
            <a:off x="833438" y="2608263"/>
            <a:ext cx="75501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Calibri" pitchFamily="34" charset="0"/>
              </a:rPr>
              <a:t>Контактная информация: </a:t>
            </a:r>
          </a:p>
          <a:p>
            <a:pPr algn="ctr"/>
            <a:r>
              <a:rPr lang="ru-RU" sz="2400" i="1">
                <a:latin typeface="Calibri" pitchFamily="34" charset="0"/>
              </a:rPr>
              <a:t>Администрация Таловского городского поселения </a:t>
            </a:r>
          </a:p>
          <a:p>
            <a:pPr algn="ctr"/>
            <a:r>
              <a:rPr lang="ru-RU" sz="2400" i="1">
                <a:latin typeface="Calibri" pitchFamily="34" charset="0"/>
              </a:rPr>
              <a:t>Адрес : 397480 Воронежская область, Таловский район, р.п. Таловая, ул. Советская, д. 100,</a:t>
            </a:r>
          </a:p>
          <a:p>
            <a:pPr algn="ctr"/>
            <a:r>
              <a:rPr lang="ru-RU" sz="2400" i="1">
                <a:latin typeface="Calibri" pitchFamily="34" charset="0"/>
              </a:rPr>
              <a:t>Тел. 8 (47352) 2-78-66, 2-39-87, 2-11-44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проекта бюджета основано на: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62000" y="1396999"/>
          <a:ext cx="7620000" cy="4875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326" y="3611562"/>
            <a:ext cx="4583112" cy="1681163"/>
          </a:xfrm>
          <a:prstGeom prst="trapezoid">
            <a:avLst>
              <a:gd name="adj" fmla="val 90751"/>
            </a:avLst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788" y="1331913"/>
            <a:ext cx="6024562" cy="1492250"/>
          </a:xfrm>
          <a:prstGeom prst="trapezoid">
            <a:avLst>
              <a:gd name="adj" fmla="val 14589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37" y="3171826"/>
            <a:ext cx="4606925" cy="2133600"/>
          </a:xfrm>
          <a:prstGeom prst="trapezoid">
            <a:avLst>
              <a:gd name="adj" fmla="val 70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061" name="Object 13"/>
          <p:cNvGraphicFramePr>
            <a:graphicFrameLocks/>
          </p:cNvGraphicFramePr>
          <p:nvPr/>
        </p:nvGraphicFramePr>
        <p:xfrm>
          <a:off x="3081338" y="2154238"/>
          <a:ext cx="3557587" cy="2765425"/>
        </p:xfrm>
        <a:graphic>
          <a:graphicData uri="http://schemas.openxmlformats.org/presentationml/2006/ole">
            <p:oleObj spid="_x0000_s2061" r:id="rId3" imgW="3560373" imgH="2767824" progId="">
              <p:embed/>
            </p:oleObj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96921" y="117448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0"/>
            <a:ext cx="9144000" cy="73342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noFill/>
        </p:spPr>
        <p:txBody>
          <a:bodyPr spcFirstLastPara="1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исполнение</a:t>
            </a: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отчетность</a:t>
            </a:r>
          </a:p>
        </p:txBody>
      </p:sp>
      <p:sp>
        <p:nvSpPr>
          <p:cNvPr id="57" name="Пятиугольник 56"/>
          <p:cNvSpPr/>
          <p:nvPr/>
        </p:nvSpPr>
        <p:spPr>
          <a:xfrm>
            <a:off x="1450975" y="5445125"/>
            <a:ext cx="2232025" cy="571500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</a:p>
        </p:txBody>
      </p:sp>
      <p:sp>
        <p:nvSpPr>
          <p:cNvPr id="58" name="Пятиугольник 57"/>
          <p:cNvSpPr/>
          <p:nvPr/>
        </p:nvSpPr>
        <p:spPr>
          <a:xfrm>
            <a:off x="719138" y="4508500"/>
            <a:ext cx="2403475" cy="649288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бюджета  Советом депутатов</a:t>
            </a:r>
          </a:p>
        </p:txBody>
      </p:sp>
      <p:sp>
        <p:nvSpPr>
          <p:cNvPr id="62" name="Пятиугольник 61"/>
          <p:cNvSpPr/>
          <p:nvPr/>
        </p:nvSpPr>
        <p:spPr>
          <a:xfrm>
            <a:off x="250825" y="3500438"/>
            <a:ext cx="2235200" cy="649287"/>
          </a:xfrm>
          <a:prstGeom prst="homePlate">
            <a:avLst/>
          </a:prstGeom>
          <a:solidFill>
            <a:srgbClr val="FF00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бюджета Советом депутатов</a:t>
            </a:r>
          </a:p>
        </p:txBody>
      </p:sp>
      <p:sp>
        <p:nvSpPr>
          <p:cNvPr id="63" name="Пятиугольник 62"/>
          <p:cNvSpPr/>
          <p:nvPr/>
        </p:nvSpPr>
        <p:spPr>
          <a:xfrm>
            <a:off x="250825" y="1844675"/>
            <a:ext cx="2449513" cy="571500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контрактов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договоров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633413" y="1268413"/>
            <a:ext cx="2354262" cy="504825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856413" y="1228725"/>
            <a:ext cx="2120900" cy="504825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142163" y="2781300"/>
            <a:ext cx="2001837" cy="43180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6742113" y="3357563"/>
            <a:ext cx="2401887" cy="576262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</a:t>
            </a:r>
          </a:p>
        </p:txBody>
      </p:sp>
      <p:sp>
        <p:nvSpPr>
          <p:cNvPr id="69" name="Пятиугольник 68"/>
          <p:cNvSpPr/>
          <p:nvPr/>
        </p:nvSpPr>
        <p:spPr>
          <a:xfrm flipH="1">
            <a:off x="6397625" y="4076700"/>
            <a:ext cx="2746375" cy="865188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администрацией на Совет депутатов  проект Решения об исполнении бюджета</a:t>
            </a: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5942013" y="5348288"/>
            <a:ext cx="3163887" cy="71755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Советом депутатов Решения об исполнении бюджета.</a:t>
            </a:r>
          </a:p>
        </p:txBody>
      </p:sp>
      <p:sp>
        <p:nvSpPr>
          <p:cNvPr id="72" name="Пятиугольник 71"/>
          <p:cNvSpPr/>
          <p:nvPr/>
        </p:nvSpPr>
        <p:spPr>
          <a:xfrm>
            <a:off x="1692275" y="836613"/>
            <a:ext cx="1943100" cy="360362"/>
          </a:xfrm>
          <a:prstGeom prst="homePlate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2089" name="TextBox 72"/>
          <p:cNvSpPr txBox="1">
            <a:spLocks noChangeArrowheads="1"/>
          </p:cNvSpPr>
          <p:nvPr/>
        </p:nvSpPr>
        <p:spPr bwMode="auto">
          <a:xfrm>
            <a:off x="4211638" y="3213100"/>
            <a:ext cx="1296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2090" name="TextBox 73"/>
          <p:cNvSpPr txBox="1">
            <a:spLocks noChangeArrowheads="1"/>
          </p:cNvSpPr>
          <p:nvPr/>
        </p:nvSpPr>
        <p:spPr bwMode="auto">
          <a:xfrm>
            <a:off x="7305675" y="1217613"/>
            <a:ext cx="1768475" cy="523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b="1">
              <a:latin typeface="Calibri" pitchFamily="34" charset="0"/>
            </a:endParaRPr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3550" y="728663"/>
          <a:ext cx="8216900" cy="4619626"/>
        </p:xfrm>
        <a:graphic>
          <a:graphicData uri="http://schemas.openxmlformats.org/drawingml/2006/table">
            <a:tbl>
              <a:tblPr/>
              <a:tblGrid>
                <a:gridCol w="4108450"/>
                <a:gridCol w="4108450"/>
              </a:tblGrid>
              <a:tr h="175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 (Д)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это денежные средства, поступающие в безвозмездном и безвозвратном порядке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FA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(Р)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это выплачиваемые из бюджета денежные средства.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0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Д=Р Сбалансированный бюджет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28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Д&gt;Р Профицитный 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превышении доходов над расходами принимается решение, как их использовать (например, накапливать резервы, остатки, погашать долг)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3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Д&lt;Р Дефицитный 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остатки, взять в долг)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1706" y="5531550"/>
            <a:ext cx="8646459" cy="1015663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00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</a:t>
            </a:r>
          </a:p>
        </p:txBody>
      </p:sp>
      <p:grpSp>
        <p:nvGrpSpPr>
          <p:cNvPr id="19458" name="Группа 2"/>
          <p:cNvGrpSpPr>
            <a:grpSpLocks/>
          </p:cNvGrpSpPr>
          <p:nvPr/>
        </p:nvGrpSpPr>
        <p:grpSpPr bwMode="auto">
          <a:xfrm>
            <a:off x="581025" y="1852613"/>
            <a:ext cx="7869238" cy="3738562"/>
            <a:chOff x="581305" y="1852737"/>
            <a:chExt cx="7868503" cy="3738986"/>
          </a:xfrm>
        </p:grpSpPr>
        <p:sp>
          <p:nvSpPr>
            <p:cNvPr id="5" name="Полилиния 4"/>
            <p:cNvSpPr/>
            <p:nvPr/>
          </p:nvSpPr>
          <p:spPr>
            <a:xfrm>
              <a:off x="3757596" y="3773830"/>
              <a:ext cx="1331788" cy="1305073"/>
            </a:xfrm>
            <a:custGeom>
              <a:avLst/>
              <a:gdLst>
                <a:gd name="connsiteX0" fmla="*/ 0 w 1331651"/>
                <a:gd name="connsiteY0" fmla="*/ 0 h 1306223"/>
                <a:gd name="connsiteX1" fmla="*/ 665825 w 1331651"/>
                <a:gd name="connsiteY1" fmla="*/ 0 h 1306223"/>
                <a:gd name="connsiteX2" fmla="*/ 665825 w 1331651"/>
                <a:gd name="connsiteY2" fmla="*/ 1306223 h 1306223"/>
                <a:gd name="connsiteX3" fmla="*/ 1331651 w 1331651"/>
                <a:gd name="connsiteY3" fmla="*/ 1306223 h 130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1306223">
                  <a:moveTo>
                    <a:pt x="0" y="0"/>
                  </a:moveTo>
                  <a:lnTo>
                    <a:pt x="665825" y="0"/>
                  </a:lnTo>
                  <a:lnTo>
                    <a:pt x="665825" y="1306223"/>
                  </a:lnTo>
                  <a:lnTo>
                    <a:pt x="1331651" y="1306223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31892" tIns="606478" rIns="631892" bIns="606478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757596" y="3727787"/>
              <a:ext cx="1331788" cy="90498"/>
            </a:xfrm>
            <a:custGeom>
              <a:avLst/>
              <a:gdLst>
                <a:gd name="connsiteX0" fmla="*/ 0 w 1331651"/>
                <a:gd name="connsiteY0" fmla="*/ 45720 h 91440"/>
                <a:gd name="connsiteX1" fmla="*/ 665825 w 1331651"/>
                <a:gd name="connsiteY1" fmla="*/ 45720 h 91440"/>
                <a:gd name="connsiteX2" fmla="*/ 665825 w 1331651"/>
                <a:gd name="connsiteY2" fmla="*/ 47725 h 91440"/>
                <a:gd name="connsiteX3" fmla="*/ 1331651 w 1331651"/>
                <a:gd name="connsiteY3" fmla="*/ 47725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91440">
                  <a:moveTo>
                    <a:pt x="0" y="45720"/>
                  </a:moveTo>
                  <a:lnTo>
                    <a:pt x="665825" y="45720"/>
                  </a:lnTo>
                  <a:lnTo>
                    <a:pt x="665825" y="47725"/>
                  </a:lnTo>
                  <a:lnTo>
                    <a:pt x="1331651" y="47725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45234" tIns="12429" rIns="645235" bIns="12429" spcCol="1270" anchor="ctr"/>
            <a:lstStyle/>
            <a:p>
              <a:pPr algn="ctr" defTabSz="222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757596" y="2365557"/>
              <a:ext cx="1331788" cy="1408273"/>
            </a:xfrm>
            <a:custGeom>
              <a:avLst/>
              <a:gdLst>
                <a:gd name="connsiteX0" fmla="*/ 0 w 1331651"/>
                <a:gd name="connsiteY0" fmla="*/ 1408231 h 1408231"/>
                <a:gd name="connsiteX1" fmla="*/ 665825 w 1331651"/>
                <a:gd name="connsiteY1" fmla="*/ 1408231 h 1408231"/>
                <a:gd name="connsiteX2" fmla="*/ 665825 w 1331651"/>
                <a:gd name="connsiteY2" fmla="*/ 0 h 1408231"/>
                <a:gd name="connsiteX3" fmla="*/ 1331651 w 1331651"/>
                <a:gd name="connsiteY3" fmla="*/ 0 h 1408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651" h="1408231">
                  <a:moveTo>
                    <a:pt x="0" y="1408231"/>
                  </a:moveTo>
                  <a:lnTo>
                    <a:pt x="665825" y="1408231"/>
                  </a:lnTo>
                  <a:lnTo>
                    <a:pt x="665825" y="0"/>
                  </a:lnTo>
                  <a:lnTo>
                    <a:pt x="1331651" y="0"/>
                  </a:ln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630072" tIns="655663" rIns="630072" bIns="655661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81305" y="2759302"/>
              <a:ext cx="3385822" cy="2027468"/>
            </a:xfrm>
            <a:custGeom>
              <a:avLst/>
              <a:gdLst>
                <a:gd name="connsiteX0" fmla="*/ 0 w 4325357"/>
                <a:gd name="connsiteY0" fmla="*/ 0 h 2027425"/>
                <a:gd name="connsiteX1" fmla="*/ 4325357 w 4325357"/>
                <a:gd name="connsiteY1" fmla="*/ 0 h 2027425"/>
                <a:gd name="connsiteX2" fmla="*/ 4325357 w 4325357"/>
                <a:gd name="connsiteY2" fmla="*/ 2027425 h 2027425"/>
                <a:gd name="connsiteX3" fmla="*/ 0 w 4325357"/>
                <a:gd name="connsiteY3" fmla="*/ 2027425 h 2027425"/>
                <a:gd name="connsiteX4" fmla="*/ 0 w 4325357"/>
                <a:gd name="connsiteY4" fmla="*/ 0 h 202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357" h="2027425">
                  <a:moveTo>
                    <a:pt x="0" y="0"/>
                  </a:moveTo>
                  <a:lnTo>
                    <a:pt x="4325357" y="0"/>
                  </a:lnTo>
                  <a:lnTo>
                    <a:pt x="4325357" y="2027425"/>
                  </a:lnTo>
                  <a:lnTo>
                    <a:pt x="0" y="2027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0005" tIns="40005" rIns="40005" bIns="40005" spcCol="1270" anchor="ctr"/>
            <a:lstStyle/>
            <a:p>
              <a:pPr algn="ctr" defTabSz="28003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3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089384" y="1852737"/>
              <a:ext cx="3360424" cy="1024053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22225" rIns="22225" bIns="22225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089384" y="3262597"/>
              <a:ext cx="3360424" cy="1025641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22225" rIns="22225" bIns="22225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089384" y="4567670"/>
              <a:ext cx="3360424" cy="1024053"/>
            </a:xfrm>
            <a:custGeom>
              <a:avLst/>
              <a:gdLst>
                <a:gd name="connsiteX0" fmla="*/ 0 w 3360463"/>
                <a:gd name="connsiteY0" fmla="*/ 0 h 1024531"/>
                <a:gd name="connsiteX1" fmla="*/ 3360463 w 3360463"/>
                <a:gd name="connsiteY1" fmla="*/ 0 h 1024531"/>
                <a:gd name="connsiteX2" fmla="*/ 3360463 w 3360463"/>
                <a:gd name="connsiteY2" fmla="*/ 1024531 h 1024531"/>
                <a:gd name="connsiteX3" fmla="*/ 0 w 3360463"/>
                <a:gd name="connsiteY3" fmla="*/ 1024531 h 1024531"/>
                <a:gd name="connsiteX4" fmla="*/ 0 w 3360463"/>
                <a:gd name="connsiteY4" fmla="*/ 0 h 102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0463" h="1024531">
                  <a:moveTo>
                    <a:pt x="0" y="0"/>
                  </a:moveTo>
                  <a:lnTo>
                    <a:pt x="3360463" y="0"/>
                  </a:lnTo>
                  <a:lnTo>
                    <a:pt x="3360463" y="1024531"/>
                  </a:lnTo>
                  <a:lnTo>
                    <a:pt x="0" y="1024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22225" rIns="22225" bIns="22225" spcCol="1270" anchor="ctr"/>
            <a:lstStyle/>
            <a:p>
              <a:pPr algn="ctr" defTabSz="1555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Таловского городского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7"/>
          <p:cNvGraphicFramePr>
            <a:graphicFrameLocks noGrp="1"/>
          </p:cNvGraphicFramePr>
          <p:nvPr>
            <p:ph idx="1"/>
          </p:nvPr>
        </p:nvGraphicFramePr>
        <p:xfrm>
          <a:off x="239713" y="2001838"/>
          <a:ext cx="918845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66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Таловского городского поселения (тыс.руб.)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12"/>
          <p:cNvGraphicFramePr>
            <a:graphicFrameLocks noGrp="1"/>
          </p:cNvGraphicFramePr>
          <p:nvPr>
            <p:ph idx="1"/>
          </p:nvPr>
        </p:nvGraphicFramePr>
        <p:xfrm>
          <a:off x="0" y="772886"/>
          <a:ext cx="5951992" cy="312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ject 3"/>
          <p:cNvGraphicFramePr>
            <a:graphicFrameLocks/>
          </p:cNvGraphicFramePr>
          <p:nvPr/>
        </p:nvGraphicFramePr>
        <p:xfrm>
          <a:off x="4955494" y="957943"/>
          <a:ext cx="4188506" cy="250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4"/>
          <p:cNvGraphicFramePr>
            <a:graphicFrameLocks/>
          </p:cNvGraphicFramePr>
          <p:nvPr/>
        </p:nvGraphicFramePr>
        <p:xfrm>
          <a:off x="0" y="3494314"/>
          <a:ext cx="9144000" cy="336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0" y="830263"/>
            <a:ext cx="91440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Налоговые доходы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предусмотренных законодательством Российской Федерации о налогах и сборах местных налогов, от пеней и штрафов по ним, а также отчисления от федеральных налогов и сборов, в том числе от налогов, предусмотренных специальными налоговыми режимами, и региональных налогов.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3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1868</TotalTime>
  <Words>1463</Words>
  <Application>Microsoft Office PowerPoint</Application>
  <PresentationFormat>Экран (4:3)</PresentationFormat>
  <Paragraphs>211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Бюджет – это план доходов и расходов на определенный период</vt:lpstr>
      <vt:lpstr>Составления проекта бюджета основано на:</vt:lpstr>
      <vt:lpstr>Этапы бюджетного процесса</vt:lpstr>
      <vt:lpstr>Основные характеристики бюджета</vt:lpstr>
      <vt:lpstr>Структура доходов</vt:lpstr>
      <vt:lpstr>Основные характеристики бюджета Таловского городского поселения (тыс.руб.)</vt:lpstr>
      <vt:lpstr>Структура доходов Таловского городского поселения (тыс.руб.)</vt:lpstr>
      <vt:lpstr>Слайд 9</vt:lpstr>
      <vt:lpstr>Структура налоговых доходов Таловского городского поселения (тыс.руб.)</vt:lpstr>
      <vt:lpstr>Структура налоговых доходов Таловского городского поселения (тыс.руб.)</vt:lpstr>
      <vt:lpstr>Структура налоговых доходов Таловского городского поселения (тыс.руб.)</vt:lpstr>
      <vt:lpstr>Неналоговые доходы Таловского городского поселения</vt:lpstr>
      <vt:lpstr>Безвозмездные поступления Таловского городского поселения</vt:lpstr>
      <vt:lpstr>Расходы бюджета</vt:lpstr>
      <vt:lpstr>Муниципальная программа Таловского городского поселения</vt:lpstr>
      <vt:lpstr>Подпрограммы </vt:lpstr>
      <vt:lpstr>Подпрограммы </vt:lpstr>
      <vt:lpstr>Подпрограммы </vt:lpstr>
      <vt:lpstr>Подпрограмма «Муниципальное управление и развитие городского поселения» </vt:lpstr>
      <vt:lpstr>Подпрограмма «Муниципальное управление и развитие городского поселения» 2024 г.</vt:lpstr>
      <vt:lpstr>Подпрограмма «Развитие транспортной системы городского поселения» в 2024 г.</vt:lpstr>
      <vt:lpstr>Подпрограмма «Благоустройство и развитие жилищно-коммунального хозяйства городского поселения»</vt:lpstr>
      <vt:lpstr>Подпрограмма «Благоустройство и развитие жилищно-коммунального хозяйства городского поселения» в 2024 г.</vt:lpstr>
      <vt:lpstr>Подпрограмма «Создание условий для обеспечения муниципального управления, ремонта и содержания объектов благоустройства городского поселения» </vt:lpstr>
      <vt:lpstr>Подпрограмма «Создание условий для обеспечения муниципального управления, ремонта и содержания объектов благоустройства городского поселения» в 2024 г.</vt:lpstr>
      <vt:lpstr>Подпрограмма «Защита населения и территории городского поселения от чрезвычайных ситуаций, обеспечение пожарной безопасности и безопасности людей на водных объектах» в 2024 г. </vt:lpstr>
      <vt:lpstr>Расходы Таловского городского поселения по разделам бюджетной классификации расходов бюджетов (тыс. руб.)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Экономист</cp:lastModifiedBy>
  <cp:revision>186</cp:revision>
  <dcterms:created xsi:type="dcterms:W3CDTF">2013-11-19T05:52:05Z</dcterms:created>
  <dcterms:modified xsi:type="dcterms:W3CDTF">2024-01-29T08:27:00Z</dcterms:modified>
</cp:coreProperties>
</file>