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0" r:id="rId4"/>
    <p:sldId id="270" r:id="rId5"/>
    <p:sldId id="275" r:id="rId6"/>
    <p:sldId id="277" r:id="rId7"/>
    <p:sldId id="276" r:id="rId8"/>
    <p:sldId id="260" r:id="rId9"/>
    <p:sldId id="259" r:id="rId10"/>
    <p:sldId id="263" r:id="rId11"/>
    <p:sldId id="264" r:id="rId12"/>
    <p:sldId id="291" r:id="rId13"/>
    <p:sldId id="292" r:id="rId14"/>
    <p:sldId id="266" r:id="rId15"/>
    <p:sldId id="271" r:id="rId16"/>
    <p:sldId id="278" r:id="rId17"/>
    <p:sldId id="268" r:id="rId18"/>
    <p:sldId id="279" r:id="rId19"/>
    <p:sldId id="280" r:id="rId20"/>
    <p:sldId id="281" r:id="rId21"/>
    <p:sldId id="272" r:id="rId22"/>
    <p:sldId id="284" r:id="rId23"/>
    <p:sldId id="283" r:id="rId24"/>
    <p:sldId id="285" r:id="rId25"/>
    <p:sldId id="287" r:id="rId26"/>
    <p:sldId id="286" r:id="rId27"/>
    <p:sldId id="289" r:id="rId28"/>
    <p:sldId id="288" r:id="rId29"/>
    <p:sldId id="26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A86CE"/>
    <a:srgbClr val="26FA6D"/>
    <a:srgbClr val="94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9697" autoAdjust="0"/>
  </p:normalViewPr>
  <p:slideViewPr>
    <p:cSldViewPr snapToGrid="0">
      <p:cViewPr>
        <p:scale>
          <a:sx n="124" d="100"/>
          <a:sy n="124" d="100"/>
        </p:scale>
        <p:origin x="-1254" y="60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6.1151827175449217E-2"/>
          <c:y val="2.4554754185138594E-2"/>
          <c:w val="0.83414731812369658"/>
          <c:h val="0.752266790180638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FF0000"/>
            </a:solidFill>
            <a:ln w="26957">
              <a:noFill/>
            </a:ln>
          </c:spPr>
          <c:invertIfNegative val="0"/>
          <c:dLbls>
            <c:dLbl>
              <c:idx val="0"/>
              <c:layout>
                <c:manualLayout>
                  <c:x val="-1.1893134653448215E-3"/>
                  <c:y val="-0.12389791183294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640007951805244E-3"/>
                  <c:y val="-0.12157772621809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457188460662982E-3"/>
                  <c:y val="-0.12157772621809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57">
                <a:noFill/>
              </a:ln>
            </c:spPr>
            <c:txPr>
              <a:bodyPr/>
              <a:lstStyle/>
              <a:p>
                <a:pPr>
                  <a:defRPr sz="2123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  <a:ln w="26957">
              <a:noFill/>
            </a:ln>
          </c:spPr>
          <c:invertIfNegative val="0"/>
          <c:dLbls>
            <c:dLbl>
              <c:idx val="0"/>
              <c:layout>
                <c:manualLayout>
                  <c:x val="-3.4569608546461726E-3"/>
                  <c:y val="9.5381186400423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125382,5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524847950537481E-2"/>
                  <c:y val="0.204706383859790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106182,2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9087559170362004E-3"/>
                  <c:y val="0.13869399735705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246062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57">
                <a:noFill/>
              </a:ln>
            </c:spPr>
            <c:txPr>
              <a:bodyPr/>
              <a:lstStyle/>
              <a:p>
                <a:pPr>
                  <a:defRPr sz="191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120469</c:v>
                </c:pt>
                <c:pt idx="1">
                  <c:v>102455.7</c:v>
                </c:pt>
                <c:pt idx="2">
                  <c:v>101377.5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FF"/>
            </a:solidFill>
            <a:ln w="26957">
              <a:noFill/>
            </a:ln>
          </c:spPr>
          <c:invertIfNegative val="0"/>
          <c:dLbls>
            <c:dLbl>
              <c:idx val="0"/>
              <c:layout>
                <c:manualLayout>
                  <c:x val="1.0407645257295532E-3"/>
                  <c:y val="-5.6670016015979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125382,5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2130997346485E-3"/>
                  <c:y val="4.80148102136884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106182,2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328423957939897E-5"/>
                  <c:y val="-2.2637947518741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246062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57">
                <a:noFill/>
              </a:ln>
            </c:spPr>
            <c:txPr>
              <a:bodyPr/>
              <a:lstStyle/>
              <a:p>
                <a:pPr>
                  <a:defRPr sz="191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120469</c:v>
                </c:pt>
                <c:pt idx="1">
                  <c:v>102455.7</c:v>
                </c:pt>
                <c:pt idx="2">
                  <c:v>101377.5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766464"/>
        <c:axId val="36768000"/>
        <c:axId val="45104640"/>
      </c:bar3DChart>
      <c:catAx>
        <c:axId val="36766464"/>
        <c:scaling>
          <c:orientation val="minMax"/>
        </c:scaling>
        <c:delete val="0"/>
        <c:axPos val="b"/>
        <c:majorGridlines>
          <c:spPr>
            <a:ln w="101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0109">
            <a:noFill/>
          </a:ln>
        </c:spPr>
        <c:txPr>
          <a:bodyPr rot="0" vert="horz"/>
          <a:lstStyle/>
          <a:p>
            <a:pPr>
              <a:defRPr sz="1698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6768000"/>
        <c:crosses val="autoZero"/>
        <c:auto val="1"/>
        <c:lblAlgn val="ctr"/>
        <c:lblOffset val="100"/>
        <c:noMultiLvlLbl val="0"/>
      </c:catAx>
      <c:valAx>
        <c:axId val="36768000"/>
        <c:scaling>
          <c:orientation val="minMax"/>
        </c:scaling>
        <c:delete val="0"/>
        <c:axPos val="l"/>
        <c:majorGridlines>
          <c:spPr>
            <a:ln w="10109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0109">
            <a:noFill/>
          </a:ln>
        </c:spPr>
        <c:txPr>
          <a:bodyPr rot="0" vert="horz"/>
          <a:lstStyle/>
          <a:p>
            <a:pPr>
              <a:defRPr sz="1486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6766464"/>
        <c:crosses val="autoZero"/>
        <c:crossBetween val="between"/>
      </c:valAx>
      <c:serAx>
        <c:axId val="4510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37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698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6768000"/>
        <c:crosses val="autoZero"/>
        <c:tickLblSkip val="1"/>
        <c:tickMarkSkip val="1"/>
      </c:serAx>
      <c:spPr>
        <a:noFill/>
        <a:ln w="26957">
          <a:noFill/>
        </a:ln>
      </c:spPr>
    </c:plotArea>
    <c:legend>
      <c:legendPos val="r"/>
      <c:layout>
        <c:manualLayout>
          <c:xMode val="edge"/>
          <c:yMode val="edge"/>
          <c:x val="8.23271705029711E-2"/>
          <c:y val="0.89095131038654429"/>
          <c:w val="0.54006590581685199"/>
          <c:h val="7.6566146856051912E-2"/>
        </c:manualLayout>
      </c:layout>
      <c:overlay val="0"/>
      <c:spPr>
        <a:noFill/>
        <a:ln w="26957">
          <a:noFill/>
        </a:ln>
      </c:spPr>
      <c:txPr>
        <a:bodyPr/>
        <a:lstStyle/>
        <a:p>
          <a:pPr>
            <a:defRPr sz="1560" b="1" i="0" u="none" strike="noStrike" baseline="0">
              <a:solidFill>
                <a:srgbClr val="003366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4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778738063268933E-3"/>
                  <c:y val="-2.6554117573125743E-2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17483.3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4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1917459520747157E-2"/>
                  <c:y val="8.8315523059617568E-2"/>
                </c:manualLayout>
              </c:layout>
              <c:spPr>
                <a:noFill/>
                <a:ln w="25450">
                  <a:noFill/>
                </a:ln>
              </c:spPr>
              <c:txPr>
                <a:bodyPr/>
                <a:lstStyle/>
                <a:p>
                  <a:pPr>
                    <a:defRPr sz="1403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16952.3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4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8321808379530248E-2"/>
                  <c:y val="0.10462660917385327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2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16084.3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6442368"/>
        <c:axId val="46443904"/>
        <c:axId val="0"/>
      </c:bar3DChart>
      <c:catAx>
        <c:axId val="46442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443904"/>
        <c:crosses val="autoZero"/>
        <c:auto val="1"/>
        <c:lblAlgn val="ctr"/>
        <c:lblOffset val="100"/>
        <c:noMultiLvlLbl val="0"/>
      </c:catAx>
      <c:valAx>
        <c:axId val="46443904"/>
        <c:scaling>
          <c:orientation val="minMax"/>
        </c:scaling>
        <c:delete val="0"/>
        <c:axPos val="l"/>
        <c:majorGridlines>
          <c:spPr>
            <a:ln w="9544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42368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4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8781110068872415E-2"/>
                  <c:y val="2.2090619264392176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36991.5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6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7438726533685282E-2"/>
                  <c:y val="0.18680845878171856"/>
                </c:manualLayout>
              </c:layout>
              <c:spPr>
                <a:noFill/>
                <a:ln w="2545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3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36691.5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6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771447393776973E-2"/>
                  <c:y val="0.10001467329534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34972.199999999997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3549440"/>
        <c:axId val="63550976"/>
        <c:axId val="0"/>
      </c:bar3DChart>
      <c:catAx>
        <c:axId val="6354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3550976"/>
        <c:crosses val="autoZero"/>
        <c:auto val="1"/>
        <c:lblAlgn val="ctr"/>
        <c:lblOffset val="100"/>
        <c:noMultiLvlLbl val="0"/>
      </c:catAx>
      <c:valAx>
        <c:axId val="63550976"/>
        <c:scaling>
          <c:orientation val="minMax"/>
        </c:scaling>
        <c:delete val="0"/>
        <c:axPos val="l"/>
        <c:majorGridlines>
          <c:spPr>
            <a:ln w="954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49440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6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7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4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778738063268933E-3"/>
                  <c:y val="-3.2156456364408177E-2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171702.1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4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2.2878231241627886E-3"/>
                  <c:y val="0.12324959380077491"/>
                </c:manualLayout>
              </c:layout>
              <c:spPr>
                <a:noFill/>
                <a:ln w="25450">
                  <a:noFill/>
                </a:ln>
              </c:spPr>
              <c:txPr>
                <a:bodyPr/>
                <a:lstStyle/>
                <a:p>
                  <a:pPr>
                    <a:defRPr sz="1403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/>
              <a:lstStyle/>
              <a:p>
                <a:pPr>
                  <a:defRPr sz="1403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34821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4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4881038276589969E-2"/>
                  <c:y val="0.10265560554930633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2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58678.5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79528320"/>
        <c:axId val="79529856"/>
        <c:axId val="0"/>
      </c:bar3DChart>
      <c:catAx>
        <c:axId val="79528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529856"/>
        <c:crosses val="autoZero"/>
        <c:auto val="1"/>
        <c:lblAlgn val="ctr"/>
        <c:lblOffset val="100"/>
        <c:noMultiLvlLbl val="0"/>
      </c:catAx>
      <c:valAx>
        <c:axId val="79529856"/>
        <c:scaling>
          <c:orientation val="minMax"/>
        </c:scaling>
        <c:delete val="0"/>
        <c:axPos val="l"/>
        <c:majorGridlines>
          <c:spPr>
            <a:ln w="9544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528320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4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797643104235354E-2"/>
                  <c:y val="-9.6323290851497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16808.400000000001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6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2509825714016826E-2"/>
                  <c:y val="0.10382475608755232"/>
                </c:manualLayout>
              </c:layout>
              <c:spPr>
                <a:noFill/>
                <a:ln w="2545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3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16202.5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6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5.1629701665777836E-2"/>
                  <c:y val="0.13862782305498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15476.6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369344"/>
        <c:axId val="81461248"/>
        <c:axId val="0"/>
      </c:bar3DChart>
      <c:catAx>
        <c:axId val="81369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461248"/>
        <c:crosses val="autoZero"/>
        <c:auto val="1"/>
        <c:lblAlgn val="ctr"/>
        <c:lblOffset val="100"/>
        <c:noMultiLvlLbl val="0"/>
      </c:catAx>
      <c:valAx>
        <c:axId val="81461248"/>
        <c:scaling>
          <c:orientation val="minMax"/>
        </c:scaling>
        <c:delete val="0"/>
        <c:axPos val="l"/>
        <c:majorGridlines>
          <c:spPr>
            <a:ln w="954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69344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6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7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176647304096129E-2"/>
          <c:y val="0.11253687391165057"/>
          <c:w val="0.83248972018217371"/>
          <c:h val="0.67623653541420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4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8.931098802523102E-3"/>
                  <c:y val="8.9033168788889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4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8733227966757327E-3"/>
                  <c:y val="0.14204460254705428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2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4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645640813885604E-2"/>
                  <c:y val="0.1005866951534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1807232"/>
        <c:axId val="81808768"/>
        <c:axId val="0"/>
      </c:bar3DChart>
      <c:catAx>
        <c:axId val="81807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808768"/>
        <c:crosses val="autoZero"/>
        <c:auto val="1"/>
        <c:lblAlgn val="ctr"/>
        <c:lblOffset val="100"/>
        <c:noMultiLvlLbl val="0"/>
      </c:catAx>
      <c:valAx>
        <c:axId val="81808768"/>
        <c:scaling>
          <c:orientation val="minMax"/>
        </c:scaling>
        <c:delete val="0"/>
        <c:axPos val="l"/>
        <c:majorGridlines>
          <c:spPr>
            <a:ln w="9544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07232"/>
        <c:crosses val="autoZero"/>
        <c:crossBetween val="between"/>
      </c:valAx>
      <c:dTable>
        <c:showHorzBorder val="1"/>
        <c:showVertBorder val="0"/>
        <c:showOutline val="1"/>
        <c:showKeys val="1"/>
        <c:spPr>
          <a:noFill/>
          <a:ln w="9544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837104072398189E-2"/>
          <c:y val="2.0602218700475457E-2"/>
          <c:w val="0.60294117647058887"/>
          <c:h val="0.96830427892234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21662.6</c:v>
                </c:pt>
                <c:pt idx="1">
                  <c:v>22693.599999999999</c:v>
                </c:pt>
                <c:pt idx="2">
                  <c:v>23577.7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првоохранительная деятельность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170.9</c:v>
                </c:pt>
                <c:pt idx="1">
                  <c:v>172.7</c:v>
                </c:pt>
                <c:pt idx="2">
                  <c:v>174.7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35047.199999999997</c:v>
                </c:pt>
                <c:pt idx="1">
                  <c:v>36766.5</c:v>
                </c:pt>
                <c:pt idx="2">
                  <c:v>37066.5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50164.9</c:v>
                </c:pt>
                <c:pt idx="1">
                  <c:v>23981.5</c:v>
                </c:pt>
                <c:pt idx="2">
                  <c:v>30442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11844</c:v>
                </c:pt>
                <c:pt idx="1">
                  <c:v>14305.9</c:v>
                </c:pt>
                <c:pt idx="2">
                  <c:v>144833.29999999999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 и кинематография2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2603277045196643E-3"/>
                  <c:y val="2.0622774265892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660011019221692E-3"/>
                  <c:y val="2.1350617557781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285694440924676E-3"/>
                  <c:y val="-8.39500696215789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5570.9</c:v>
                </c:pt>
                <c:pt idx="1">
                  <c:v>5970.9</c:v>
                </c:pt>
                <c:pt idx="2">
                  <c:v>6088.9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9.667865265141809E-3"/>
                  <c:y val="-2.6624277599102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648664224416955E-3"/>
                  <c:y val="-2.336015509798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6947487870878E-2"/>
                  <c:y val="-4.144862173918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687</c:v>
                </c:pt>
                <c:pt idx="1">
                  <c:v>713.9</c:v>
                </c:pt>
                <c:pt idx="2">
                  <c:v>741.9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235</c:v>
                </c:pt>
                <c:pt idx="1">
                  <c:v>235</c:v>
                </c:pt>
                <c:pt idx="2">
                  <c:v>235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093760"/>
        <c:axId val="84291584"/>
        <c:axId val="0"/>
      </c:bar3DChart>
      <c:catAx>
        <c:axId val="83093760"/>
        <c:scaling>
          <c:orientation val="minMax"/>
        </c:scaling>
        <c:delete val="1"/>
        <c:axPos val="b"/>
        <c:majorTickMark val="out"/>
        <c:minorTickMark val="none"/>
        <c:tickLblPos val="none"/>
        <c:crossAx val="84291584"/>
        <c:crosses val="autoZero"/>
        <c:auto val="1"/>
        <c:lblAlgn val="ctr"/>
        <c:lblOffset val="100"/>
        <c:noMultiLvlLbl val="0"/>
      </c:catAx>
      <c:valAx>
        <c:axId val="84291584"/>
        <c:scaling>
          <c:orientation val="minMax"/>
        </c:scaling>
        <c:delete val="1"/>
        <c:axPos val="l"/>
        <c:majorGridlines>
          <c:spPr>
            <a:ln w="964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83093760"/>
        <c:crosses val="autoZero"/>
        <c:crossBetween val="between"/>
      </c:valAx>
      <c:spPr>
        <a:noFill/>
        <a:ln w="25726">
          <a:noFill/>
        </a:ln>
      </c:spPr>
    </c:plotArea>
    <c:legend>
      <c:legendPos val="r"/>
      <c:layout>
        <c:manualLayout>
          <c:xMode val="edge"/>
          <c:yMode val="edge"/>
          <c:x val="0.65074910058184143"/>
          <c:y val="0"/>
          <c:w val="0.33584058170978159"/>
          <c:h val="0.93740219092331756"/>
        </c:manualLayout>
      </c:layout>
      <c:overlay val="0"/>
      <c:spPr>
        <a:noFill/>
        <a:ln w="2572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21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21" b="1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6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5.9064530057587557E-2"/>
          <c:y val="0.66615617173927755"/>
        </c:manualLayout>
      </c:layout>
      <c:overlay val="0"/>
      <c:spPr>
        <a:noFill/>
        <a:ln w="2546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635258358662636"/>
          <c:y val="0.19273743016759787"/>
          <c:w val="0.41185410334346528"/>
          <c:h val="0.75698324022346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 w="25468">
                <a:noFill/>
              </a:ln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48123,5; 38,4%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165439767029496E-2"/>
                  <c:y val="-5.2093023255813983E-2"/>
                </c:manualLayout>
              </c:layout>
              <c:tx>
                <c:rich>
                  <a:bodyPr/>
                  <a:lstStyle/>
                  <a:p>
                    <a:pPr>
                      <a:defRPr sz="1604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3000,0; 2,4%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46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8.7521541740968288E-3"/>
                  <c:y val="8.82150169971121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74259,0;    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59,2%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68">
                <a:noFill/>
              </a:ln>
            </c:spPr>
            <c:txPr>
              <a:bodyPr/>
              <a:lstStyle/>
              <a:p>
                <a:pPr>
                  <a:defRPr sz="1604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51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48123.5</c:v>
                </c:pt>
                <c:pt idx="1">
                  <c:v>3000</c:v>
                </c:pt>
                <c:pt idx="2">
                  <c:v>74259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6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6.9360311250075052E-2"/>
          <c:y val="0.60386191792251154"/>
        </c:manualLayout>
      </c:layout>
      <c:overlay val="0"/>
      <c:spPr>
        <a:noFill/>
        <a:ln w="2547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074030054419278"/>
          <c:y val="5.7433628709909319E-2"/>
          <c:w val="0.5791481096309502"/>
          <c:h val="0.89504715015631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 w="25470">
                <a:noFill/>
              </a:ln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9718954007302775"/>
                  <c:y val="-6.27476577474373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49492,6; 46,6%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836942257217847E-2"/>
                  <c:y val="4.1702568922328591E-2"/>
                </c:manualLayout>
              </c:layout>
              <c:tx>
                <c:rich>
                  <a:bodyPr/>
                  <a:lstStyle/>
                  <a:p>
                    <a:pPr>
                      <a:defRPr sz="1604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3000,0; 2,8%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47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53689,6; 50,6%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4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51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49890.5</c:v>
                </c:pt>
                <c:pt idx="1">
                  <c:v>2683</c:v>
                </c:pt>
                <c:pt idx="2">
                  <c:v>51225.599999999999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7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6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48947113056931618"/>
          <c:y val="0.8801171564225867"/>
        </c:manualLayout>
      </c:layout>
      <c:overlay val="0"/>
      <c:spPr>
        <a:noFill/>
        <a:ln w="303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847826086956548"/>
          <c:y val="0.1790281329923275"/>
          <c:w val="0.26956521739130435"/>
          <c:h val="0.634271099744245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2025г.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FF00FF"/>
              </a:solidFill>
              <a:ln w="30340">
                <a:noFill/>
              </a:ln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164705040800721"/>
                  <c:y val="-0.178273613430285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53810,0; 21,9%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45511329569464E-2"/>
                  <c:y val="-0.10960119788056027"/>
                </c:manualLayout>
              </c:layout>
              <c:tx>
                <c:rich>
                  <a:bodyPr/>
                  <a:lstStyle/>
                  <a:p>
                    <a:pPr>
                      <a:defRPr sz="1911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3000,0; 1,2%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30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095069663811457E-2"/>
                  <c:y val="-1.0979474640876299E-2"/>
                </c:manualLayout>
              </c:layout>
              <c:tx>
                <c:rich>
                  <a:bodyPr/>
                  <a:lstStyle/>
                  <a:p>
                    <a:pPr>
                      <a:defRPr sz="1911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189252,0; 76,9</a:t>
                    </a:r>
                  </a:p>
                  <a:p>
                    <a:pPr>
                      <a:defRPr sz="1911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3034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pPr>
              <a:noFill/>
              <a:ln w="3034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11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1377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53810</c:v>
                </c:pt>
                <c:pt idx="1">
                  <c:v>3000</c:v>
                </c:pt>
                <c:pt idx="2">
                  <c:v>189252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3034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1.0869565217391313E-3"/>
          <c:y val="0.68797953964194369"/>
          <c:w val="0.45978260869565235"/>
          <c:h val="0.29923273657289001"/>
        </c:manualLayout>
      </c:layout>
      <c:overlay val="0"/>
      <c:spPr>
        <a:noFill/>
        <a:ln w="3034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1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8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</a:t>
            </a:r>
            <a:r>
              <a:rPr lang="ru-RU" dirty="0"/>
              <a:t>.</a:t>
            </a:r>
          </a:p>
        </c:rich>
      </c:tx>
      <c:layout/>
      <c:overlay val="0"/>
      <c:spPr>
        <a:noFill/>
        <a:ln w="26831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48531011969539"/>
          <c:y val="0.11414790996784563"/>
          <c:w val="0.65723612622415672"/>
          <c:h val="0.60610932475884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8.1058440479947688E-3"/>
                  <c:y val="-9.83872598740937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21800; 45%</a:t>
                    </a:r>
                    <a:endParaRPr lang="ru-RU" dirty="0"/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277777777777676E-2"/>
                  <c:y val="-2.67489755271987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3124,5; 7%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77777777777781E-2"/>
                  <c:y val="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2000; 4%</a:t>
                    </a:r>
                    <a:endParaRPr lang="ru-RU" dirty="0"/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57276974993506E-2"/>
                  <c:y val="6.73656203933412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4380; 9%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31882480957565E-2"/>
                  <c:y val="-0.17764346679792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16819; 35%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83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9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0062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17800</c:v>
                </c:pt>
                <c:pt idx="1">
                  <c:v>2713.9</c:v>
                </c:pt>
                <c:pt idx="2">
                  <c:v>1680</c:v>
                </c:pt>
                <c:pt idx="3">
                  <c:v>3870</c:v>
                </c:pt>
                <c:pt idx="4">
                  <c:v>20818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831">
          <a:noFill/>
        </a:ln>
      </c:spPr>
    </c:plotArea>
    <c:legend>
      <c:legendPos val="r"/>
      <c:layout>
        <c:manualLayout>
          <c:xMode val="edge"/>
          <c:yMode val="edge"/>
          <c:x val="0"/>
          <c:y val="0.69131828841029563"/>
          <c:w val="0.33405875952121883"/>
          <c:h val="0.30868167202572361"/>
        </c:manualLayout>
      </c:layout>
      <c:overlay val="0"/>
      <c:spPr>
        <a:noFill/>
        <a:ln w="2683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79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11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2024г</a:t>
            </a:r>
            <a:r>
              <a:rPr lang="ru-RU" dirty="0"/>
              <a:t>.</a:t>
            </a:r>
          </a:p>
        </c:rich>
      </c:tx>
      <c:layout/>
      <c:overlay val="0"/>
      <c:spPr>
        <a:noFill/>
        <a:ln w="26283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0434782608702"/>
          <c:y val="0.11396468699839486"/>
          <c:w val="0.65869565217391368"/>
          <c:h val="0.60674157303370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9444444444444501E-3"/>
                  <c:y val="-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22902; 46%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-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3391,6; 7%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722222222222224E-2"/>
                  <c:y val="2.46913620251064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2000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4%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44215056480391E-2"/>
                  <c:y val="4.54898957599260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4380; 9%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5"/>
                  <c:y val="-0.162551466665284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56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16819; 34%</a:t>
                    </a:r>
                    <a:endParaRPr lang="ru-RU" dirty="0"/>
                  </a:p>
                </c:rich>
              </c:tx>
              <c:spPr>
                <a:noFill/>
                <a:ln w="2628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28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56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85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18300</c:v>
                </c:pt>
                <c:pt idx="1">
                  <c:v>2959.4</c:v>
                </c:pt>
                <c:pt idx="2">
                  <c:v>1680</c:v>
                </c:pt>
                <c:pt idx="3">
                  <c:v>3870</c:v>
                </c:pt>
                <c:pt idx="4">
                  <c:v>21880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283">
          <a:noFill/>
        </a:ln>
      </c:spPr>
    </c:plotArea>
    <c:legend>
      <c:legendPos val="r"/>
      <c:layout>
        <c:manualLayout>
          <c:xMode val="edge"/>
          <c:yMode val="edge"/>
          <c:x val="2.0652173913043487E-2"/>
          <c:y val="0.66613162118780123"/>
          <c:w val="0.33369565217391306"/>
          <c:h val="0.30818619582664553"/>
        </c:manualLayout>
      </c:layout>
      <c:overlay val="0"/>
      <c:spPr>
        <a:noFill/>
        <a:ln w="2628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49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75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2025г</a:t>
            </a:r>
            <a:r>
              <a:rPr lang="ru-RU" dirty="0"/>
              <a:t>.</a:t>
            </a:r>
          </a:p>
        </c:rich>
      </c:tx>
      <c:layout/>
      <c:overlay val="0"/>
      <c:spPr>
        <a:noFill/>
        <a:ln w="25996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0446137105549"/>
          <c:y val="0.11269841269841267"/>
          <c:w val="0.66920565832426582"/>
          <c:h val="0.609523809523809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666666666666658E-2"/>
                  <c:y val="-7.201647257322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24431; 45%</a:t>
                    </a:r>
                    <a:endParaRPr lang="ru-RU" dirty="0"/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277777777777676E-2"/>
                  <c:y val="-2.67489755271987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3789; 7%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77777777777781E-2"/>
                  <c:y val="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2000; 4%</a:t>
                    </a:r>
                    <a:endParaRPr lang="ru-RU" dirty="0"/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888888888888895"/>
                  <c:y val="2.88065890292908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4380; 8%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644178454842243E-2"/>
                  <c:y val="-0.167497872905566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19210; 36%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9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38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74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15625</c:v>
                </c:pt>
                <c:pt idx="1">
                  <c:v>2275.6</c:v>
                </c:pt>
                <c:pt idx="2">
                  <c:v>1000</c:v>
                </c:pt>
                <c:pt idx="3">
                  <c:v>3000</c:v>
                </c:pt>
                <c:pt idx="4">
                  <c:v>20950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996">
          <a:noFill/>
        </a:ln>
      </c:spPr>
    </c:plotArea>
    <c:legend>
      <c:legendPos val="r"/>
      <c:layout>
        <c:manualLayout>
          <c:xMode val="edge"/>
          <c:yMode val="edge"/>
          <c:x val="1.5233949945593036E-2"/>
          <c:y val="0.66666666666666663"/>
          <c:w val="0.33405875952121883"/>
          <c:h val="0.30476190476190484"/>
        </c:manualLayout>
      </c:layout>
      <c:overlay val="0"/>
      <c:spPr>
        <a:noFill/>
        <a:ln w="259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33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91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9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Таловского городского поселения </a:t>
            </a:r>
            <a:r>
              <a:rPr lang="ru-RU" sz="209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7.7165906699403722E-2"/>
          <c:y val="3.8461538461538464E-2"/>
        </c:manualLayout>
      </c:layout>
      <c:overlay val="0"/>
      <c:spPr>
        <a:noFill/>
        <a:ln w="26561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1.5401540154015405E-2"/>
          <c:y val="0.18318965517241384"/>
          <c:w val="0.95819581958195843"/>
          <c:h val="0.5193965517241376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землю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2660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2660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5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2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2660</c:v>
                </c:pt>
                <c:pt idx="1">
                  <c:v>2155</c:v>
                </c:pt>
                <c:pt idx="2">
                  <c:v>2155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7402320500887939E-3"/>
                  <c:y val="-6.9140780479363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796628893854096E-3"/>
                  <c:y val="-5.87438349052522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077232190942817E-3"/>
                  <c:y val="-5.81517694903521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340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5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2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208</c:v>
                </c:pt>
                <c:pt idx="1">
                  <c:v>208</c:v>
                </c:pt>
                <c:pt idx="2">
                  <c:v>208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4030164854437041E-3"/>
                  <c:y val="3.84615384615384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60329708874082E-3"/>
                  <c:y val="4.945054945054945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363022230078141E-3"/>
                  <c:y val="5.785822445271267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208
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65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2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340</c:v>
                </c:pt>
                <c:pt idx="1">
                  <c:v>320</c:v>
                </c:pt>
                <c:pt idx="2">
                  <c:v>320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229760"/>
        <c:axId val="46071808"/>
        <c:axId val="0"/>
      </c:bar3DChart>
      <c:catAx>
        <c:axId val="4622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328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64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71808"/>
        <c:crosses val="autoZero"/>
        <c:auto val="1"/>
        <c:lblAlgn val="ctr"/>
        <c:lblOffset val="100"/>
        <c:noMultiLvlLbl val="0"/>
      </c:catAx>
      <c:valAx>
        <c:axId val="46071808"/>
        <c:scaling>
          <c:orientation val="minMax"/>
        </c:scaling>
        <c:delete val="1"/>
        <c:axPos val="l"/>
        <c:majorGridlines>
          <c:spPr>
            <a:ln w="996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46229760"/>
        <c:crosses val="autoZero"/>
        <c:crossBetween val="between"/>
      </c:valAx>
      <c:spPr>
        <a:noFill/>
        <a:ln w="26561">
          <a:noFill/>
        </a:ln>
      </c:spPr>
    </c:plotArea>
    <c:legend>
      <c:legendPos val="r"/>
      <c:layout>
        <c:manualLayout>
          <c:xMode val="edge"/>
          <c:yMode val="edge"/>
          <c:x val="4.2904290429042917E-2"/>
          <c:y val="0.78029073288915818"/>
          <c:w val="0.90209020902090209"/>
          <c:h val="0.20462295578437315"/>
        </c:manualLayout>
      </c:layout>
      <c:overlay val="0"/>
      <c:spPr>
        <a:noFill/>
        <a:ln w="2656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82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393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176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Таловского городского поселения (тыс.руб.)</a:t>
            </a:r>
            <a:endParaRPr lang="ru-RU" sz="2000" cap="non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12599009756299"/>
          <c:y val="4.315005882885329E-2"/>
        </c:manualLayout>
      </c:layout>
      <c:overlay val="0"/>
      <c:spPr>
        <a:noFill/>
        <a:ln w="2762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969332780770818E-2"/>
          <c:y val="0.19718362804264605"/>
          <c:w val="0.57608695652173914"/>
          <c:h val="0.68918918918918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-4.2610182165444118E-3"/>
                  <c:y val="1.812896469799964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721922917530049E-3"/>
                  <c:y val="2.6833040644809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968089515126399E-3"/>
                  <c:y val="3.048567173428488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62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4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1414</c:v>
                </c:pt>
                <c:pt idx="1">
                  <c:v>1194</c:v>
                </c:pt>
                <c:pt idx="2">
                  <c:v>1229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38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89473684210526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629">
                <a:noFill/>
              </a:ln>
            </c:spPr>
            <c:txPr>
              <a:bodyPr/>
              <a:lstStyle/>
              <a:p>
                <a:pPr>
                  <a:defRPr sz="173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37438.6</c:v>
                </c:pt>
                <c:pt idx="1">
                  <c:v>33541.5</c:v>
                </c:pt>
                <c:pt idx="2">
                  <c:v>38541.5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spPr>
            <a:solidFill>
              <a:srgbClr val="FFFFCC"/>
            </a:solidFill>
            <a:ln w="1381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2.5000000000000001E-2"/>
                  <c:y val="1.011831585475998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629">
                <a:noFill/>
              </a:ln>
            </c:spPr>
            <c:txPr>
              <a:bodyPr/>
              <a:lstStyle/>
              <a:p>
                <a:pPr>
                  <a:defRPr sz="174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2023г.</c:v>
                </c:pt>
                <c:pt idx="1">
                  <c:v>2024г.</c:v>
                </c:pt>
                <c:pt idx="2">
                  <c:v>2025г.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35406.400000000001</c:v>
                </c:pt>
                <c:pt idx="1">
                  <c:v>18954.099999999999</c:v>
                </c:pt>
                <c:pt idx="2">
                  <c:v>149481.5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6117248"/>
        <c:axId val="46118784"/>
      </c:barChart>
      <c:catAx>
        <c:axId val="4611724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0722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4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18784"/>
        <c:crosses val="autoZero"/>
        <c:auto val="1"/>
        <c:lblAlgn val="ctr"/>
        <c:lblOffset val="100"/>
        <c:noMultiLvlLbl val="0"/>
      </c:catAx>
      <c:valAx>
        <c:axId val="4611878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1036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2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17248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3003429341069206"/>
          <c:y val="0.35773990572257119"/>
          <c:w val="0.32065217391304368"/>
          <c:h val="0.38509639599822881"/>
        </c:manualLayout>
      </c:layout>
      <c:overlay val="0"/>
      <c:spPr>
        <a:noFill/>
        <a:ln w="2762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4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ADDB-AD80-4D8A-94A3-3C5BD264FF91}" type="doc">
      <dgm:prSet loTypeId="urn:microsoft.com/office/officeart/2005/8/layout/vList3#1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C3305-4B12-44EA-8D88-70FA0A5C1279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78A19D8B-AF52-4B1F-81C1-5EDE3AB1BF9F}" type="parTrans" cxnId="{B0B4B742-F556-476B-923F-B9DAC429B609}">
      <dgm:prSet/>
      <dgm:spPr/>
      <dgm:t>
        <a:bodyPr/>
        <a:lstStyle/>
        <a:p>
          <a:endParaRPr lang="ru-RU"/>
        </a:p>
      </dgm:t>
    </dgm:pt>
    <dgm:pt modelId="{149EE494-CACA-4CF1-8064-4DB816D5F8CC}" type="sibTrans" cxnId="{B0B4B742-F556-476B-923F-B9DAC429B609}">
      <dgm:prSet/>
      <dgm:spPr/>
      <dgm:t>
        <a:bodyPr/>
        <a:lstStyle/>
        <a:p>
          <a:endParaRPr lang="ru-RU"/>
        </a:p>
      </dgm:t>
    </dgm:pt>
    <dgm:pt modelId="{DB5E2437-2C22-44E0-87BB-F50875B47A11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F1682A49-D421-4876-8BA3-E2365145DE5B}" type="parTrans" cxnId="{BE03ACC6-0283-4E3A-8530-64A93AC6486F}">
      <dgm:prSet/>
      <dgm:spPr/>
      <dgm:t>
        <a:bodyPr/>
        <a:lstStyle/>
        <a:p>
          <a:endParaRPr lang="ru-RU"/>
        </a:p>
      </dgm:t>
    </dgm:pt>
    <dgm:pt modelId="{F17E6693-1881-4EF1-9FD6-7779EBFF2E57}" type="sibTrans" cxnId="{BE03ACC6-0283-4E3A-8530-64A93AC6486F}">
      <dgm:prSet/>
      <dgm:spPr/>
      <dgm:t>
        <a:bodyPr/>
        <a:lstStyle/>
        <a:p>
          <a:endParaRPr lang="ru-RU"/>
        </a:p>
      </dgm:t>
    </dgm:pt>
    <dgm:pt modelId="{F6949740-431B-4E74-A861-8532E367FA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dirty="0">
            <a:solidFill>
              <a:schemeClr val="bg1"/>
            </a:solidFill>
          </a:endParaRPr>
        </a:p>
      </dgm:t>
    </dgm:pt>
    <dgm:pt modelId="{F31377C3-6E4E-4552-B05E-6016B99FB238}" type="parTrans" cxnId="{E324E890-8226-46BE-9154-F10D38387827}">
      <dgm:prSet/>
      <dgm:spPr/>
      <dgm:t>
        <a:bodyPr/>
        <a:lstStyle/>
        <a:p>
          <a:endParaRPr lang="ru-RU"/>
        </a:p>
      </dgm:t>
    </dgm:pt>
    <dgm:pt modelId="{88424463-B657-4A24-A566-0D137E931A71}" type="sibTrans" cxnId="{E324E890-8226-46BE-9154-F10D38387827}">
      <dgm:prSet/>
      <dgm:spPr/>
      <dgm:t>
        <a:bodyPr/>
        <a:lstStyle/>
        <a:p>
          <a:endParaRPr lang="ru-RU"/>
        </a:p>
      </dgm:t>
    </dgm:pt>
    <dgm:pt modelId="{F8BA962B-7CEE-4EF6-857F-469E589DBD1B}" type="pres">
      <dgm:prSet presAssocID="{CC04ADDB-AD80-4D8A-94A3-3C5BD264FF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DF087-3053-466A-8733-9877A38D3295}" type="pres">
      <dgm:prSet presAssocID="{39CC3305-4B12-44EA-8D88-70FA0A5C1279}" presName="composite" presStyleCnt="0"/>
      <dgm:spPr/>
    </dgm:pt>
    <dgm:pt modelId="{AE5C23DA-42E2-44D0-9151-DA5F4B0BE249}" type="pres">
      <dgm:prSet presAssocID="{39CC3305-4B12-44EA-8D88-70FA0A5C1279}" presName="imgShp" presStyleLbl="fgImgPlace1" presStyleIdx="0" presStyleCnt="3" custScaleX="184153" custScaleY="182476" custLinFactX="-10598" custLinFactY="83374" custLinFactNeighborX="-100000" custLinFactNeighborY="100000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7CD797C-2361-4A39-A512-EC33B86440FC}" type="pres">
      <dgm:prSet presAssocID="{39CC3305-4B12-44EA-8D88-70FA0A5C1279}" presName="txShp" presStyleLbl="node1" presStyleIdx="0" presStyleCnt="3" custScaleY="14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0EBD1-8149-491E-B1E5-02C0C384624F}" type="pres">
      <dgm:prSet presAssocID="{149EE494-CACA-4CF1-8064-4DB816D5F8CC}" presName="spacing" presStyleCnt="0"/>
      <dgm:spPr/>
    </dgm:pt>
    <dgm:pt modelId="{0D18EEA8-D68A-4634-9B46-A1854EEF1FF5}" type="pres">
      <dgm:prSet presAssocID="{DB5E2437-2C22-44E0-87BB-F50875B47A11}" presName="composite" presStyleCnt="0"/>
      <dgm:spPr/>
    </dgm:pt>
    <dgm:pt modelId="{C1F2E8FF-EB1D-4102-8AD4-0CF6EF81F04F}" type="pres">
      <dgm:prSet presAssocID="{DB5E2437-2C22-44E0-87BB-F50875B47A11}" presName="imgShp" presStyleLbl="fgImgPlace1" presStyleIdx="1" presStyleCnt="3" custScaleX="189072" custScaleY="157623" custLinFactX="-4920" custLinFactY="-91882" custLinFactNeighborX="-100000" custLinFactNeighborY="-100000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2CB0A7E-28CB-4092-BB24-D7CE83731AF6}" type="pres">
      <dgm:prSet presAssocID="{DB5E2437-2C22-44E0-87BB-F50875B47A11}" presName="txShp" presStyleLbl="node1" presStyleIdx="1" presStyleCnt="3" custScaleY="14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D173-B89B-42BF-9F0B-2BC5C5AD8360}" type="pres">
      <dgm:prSet presAssocID="{F17E6693-1881-4EF1-9FD6-7779EBFF2E57}" presName="spacing" presStyleCnt="0"/>
      <dgm:spPr/>
    </dgm:pt>
    <dgm:pt modelId="{2D0AFC8D-0B56-4A5B-9E04-22F8A33FDF9A}" type="pres">
      <dgm:prSet presAssocID="{F6949740-431B-4E74-A861-8532E367FAF0}" presName="composite" presStyleCnt="0"/>
      <dgm:spPr/>
    </dgm:pt>
    <dgm:pt modelId="{7B57609D-6E50-4A24-B105-BB61CFB0A1BA}" type="pres">
      <dgm:prSet presAssocID="{F6949740-431B-4E74-A861-8532E367FAF0}" presName="imgShp" presStyleLbl="fgImgPlace1" presStyleIdx="2" presStyleCnt="3" custScaleX="200203" custScaleY="170285" custLinFactX="-5556" custLinFactNeighborX="-100000" custLinFactNeighborY="-6701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93125AE-D167-4C52-A535-BA78420D0ADD}" type="pres">
      <dgm:prSet presAssocID="{F6949740-431B-4E74-A861-8532E367FAF0}" presName="txShp" presStyleLbl="node1" presStyleIdx="2" presStyleCnt="3" custScaleY="138137" custLinFactNeighborX="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2AE9C-2B48-4BB8-AC5D-A45E3D6BFD09}" type="presOf" srcId="{DB5E2437-2C22-44E0-87BB-F50875B47A11}" destId="{D2CB0A7E-28CB-4092-BB24-D7CE83731AF6}" srcOrd="0" destOrd="0" presId="urn:microsoft.com/office/officeart/2005/8/layout/vList3#1"/>
    <dgm:cxn modelId="{B0B4B742-F556-476B-923F-B9DAC429B609}" srcId="{CC04ADDB-AD80-4D8A-94A3-3C5BD264FF91}" destId="{39CC3305-4B12-44EA-8D88-70FA0A5C1279}" srcOrd="0" destOrd="0" parTransId="{78A19D8B-AF52-4B1F-81C1-5EDE3AB1BF9F}" sibTransId="{149EE494-CACA-4CF1-8064-4DB816D5F8CC}"/>
    <dgm:cxn modelId="{F086A207-3141-4EAC-84CD-F3BAC93D48A0}" type="presOf" srcId="{F6949740-431B-4E74-A861-8532E367FAF0}" destId="{493125AE-D167-4C52-A535-BA78420D0ADD}" srcOrd="0" destOrd="0" presId="urn:microsoft.com/office/officeart/2005/8/layout/vList3#1"/>
    <dgm:cxn modelId="{106D5148-3BA0-4674-8AB6-7F8B02DC96A6}" type="presOf" srcId="{CC04ADDB-AD80-4D8A-94A3-3C5BD264FF91}" destId="{F8BA962B-7CEE-4EF6-857F-469E589DBD1B}" srcOrd="0" destOrd="0" presId="urn:microsoft.com/office/officeart/2005/8/layout/vList3#1"/>
    <dgm:cxn modelId="{E324E890-8226-46BE-9154-F10D38387827}" srcId="{CC04ADDB-AD80-4D8A-94A3-3C5BD264FF91}" destId="{F6949740-431B-4E74-A861-8532E367FAF0}" srcOrd="2" destOrd="0" parTransId="{F31377C3-6E4E-4552-B05E-6016B99FB238}" sibTransId="{88424463-B657-4A24-A566-0D137E931A71}"/>
    <dgm:cxn modelId="{60698B8E-B5A2-462E-8C8B-C09C6223E717}" type="presOf" srcId="{39CC3305-4B12-44EA-8D88-70FA0A5C1279}" destId="{07CD797C-2361-4A39-A512-EC33B86440FC}" srcOrd="0" destOrd="0" presId="urn:microsoft.com/office/officeart/2005/8/layout/vList3#1"/>
    <dgm:cxn modelId="{BE03ACC6-0283-4E3A-8530-64A93AC6486F}" srcId="{CC04ADDB-AD80-4D8A-94A3-3C5BD264FF91}" destId="{DB5E2437-2C22-44E0-87BB-F50875B47A11}" srcOrd="1" destOrd="0" parTransId="{F1682A49-D421-4876-8BA3-E2365145DE5B}" sibTransId="{F17E6693-1881-4EF1-9FD6-7779EBFF2E57}"/>
    <dgm:cxn modelId="{E588BDFD-59A0-43F7-B0EE-DBD0EFE9DD88}" type="presParOf" srcId="{F8BA962B-7CEE-4EF6-857F-469E589DBD1B}" destId="{F5FDF087-3053-466A-8733-9877A38D3295}" srcOrd="0" destOrd="0" presId="urn:microsoft.com/office/officeart/2005/8/layout/vList3#1"/>
    <dgm:cxn modelId="{02367EE4-AA57-49D3-8C3F-EABB43B48987}" type="presParOf" srcId="{F5FDF087-3053-466A-8733-9877A38D3295}" destId="{AE5C23DA-42E2-44D0-9151-DA5F4B0BE249}" srcOrd="0" destOrd="0" presId="urn:microsoft.com/office/officeart/2005/8/layout/vList3#1"/>
    <dgm:cxn modelId="{261422CB-2E4F-47A5-AFA9-C0B817BA5893}" type="presParOf" srcId="{F5FDF087-3053-466A-8733-9877A38D3295}" destId="{07CD797C-2361-4A39-A512-EC33B86440FC}" srcOrd="1" destOrd="0" presId="urn:microsoft.com/office/officeart/2005/8/layout/vList3#1"/>
    <dgm:cxn modelId="{4B7A9A5B-CC8F-485C-9160-7C848177F204}" type="presParOf" srcId="{F8BA962B-7CEE-4EF6-857F-469E589DBD1B}" destId="{A240EBD1-8149-491E-B1E5-02C0C384624F}" srcOrd="1" destOrd="0" presId="urn:microsoft.com/office/officeart/2005/8/layout/vList3#1"/>
    <dgm:cxn modelId="{D609E30E-8FCB-447A-A470-942B0B9914C3}" type="presParOf" srcId="{F8BA962B-7CEE-4EF6-857F-469E589DBD1B}" destId="{0D18EEA8-D68A-4634-9B46-A1854EEF1FF5}" srcOrd="2" destOrd="0" presId="urn:microsoft.com/office/officeart/2005/8/layout/vList3#1"/>
    <dgm:cxn modelId="{13D7444E-D64E-48EA-8190-B138D164EBFD}" type="presParOf" srcId="{0D18EEA8-D68A-4634-9B46-A1854EEF1FF5}" destId="{C1F2E8FF-EB1D-4102-8AD4-0CF6EF81F04F}" srcOrd="0" destOrd="0" presId="urn:microsoft.com/office/officeart/2005/8/layout/vList3#1"/>
    <dgm:cxn modelId="{BF8D4305-8BEF-40BE-A5E9-6F3903B7A05A}" type="presParOf" srcId="{0D18EEA8-D68A-4634-9B46-A1854EEF1FF5}" destId="{D2CB0A7E-28CB-4092-BB24-D7CE83731AF6}" srcOrd="1" destOrd="0" presId="urn:microsoft.com/office/officeart/2005/8/layout/vList3#1"/>
    <dgm:cxn modelId="{D3FE4E98-8ABB-42F1-B0FA-8FAB6B597B34}" type="presParOf" srcId="{F8BA962B-7CEE-4EF6-857F-469E589DBD1B}" destId="{CD27D173-B89B-42BF-9F0B-2BC5C5AD8360}" srcOrd="3" destOrd="0" presId="urn:microsoft.com/office/officeart/2005/8/layout/vList3#1"/>
    <dgm:cxn modelId="{A40009F4-0D27-4553-BCE4-2D71A82CF6F4}" type="presParOf" srcId="{F8BA962B-7CEE-4EF6-857F-469E589DBD1B}" destId="{2D0AFC8D-0B56-4A5B-9E04-22F8A33FDF9A}" srcOrd="4" destOrd="0" presId="urn:microsoft.com/office/officeart/2005/8/layout/vList3#1"/>
    <dgm:cxn modelId="{AB8076E4-B59D-46EF-B3B9-24CE44867321}" type="presParOf" srcId="{2D0AFC8D-0B56-4A5B-9E04-22F8A33FDF9A}" destId="{7B57609D-6E50-4A24-B105-BB61CFB0A1BA}" srcOrd="0" destOrd="0" presId="urn:microsoft.com/office/officeart/2005/8/layout/vList3#1"/>
    <dgm:cxn modelId="{E77686BB-8BB9-43F8-9D34-8A928B00EF63}" type="presParOf" srcId="{2D0AFC8D-0B56-4A5B-9E04-22F8A33FDF9A}" destId="{493125AE-D167-4C52-A535-BA78420D0AD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EDAD4-CCE4-479A-8D77-AFF329D58500}" type="doc">
      <dgm:prSet loTypeId="urn:microsoft.com/office/officeart/2005/8/layout/default#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8E699B0-1F12-4175-AF8F-12400DC3F3A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0C082-D915-4E2D-8B8B-01C73699485A}" type="par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085CD-3ADD-41C0-8710-4BAEB2261B41}" type="sib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58872-9D45-49AC-BA19-84F07A800E0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EBB8-42FA-4CE5-8F10-4A375FFAFAF2}" type="par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251C-C5D4-40A1-A3BB-D7947C5366E3}" type="sib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D2970-FCD8-457A-8161-A7146659973A}">
      <dgm:prSet phldrT="[Текст]"/>
      <dgm:spPr>
        <a:solidFill>
          <a:srgbClr val="4A86CE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3DA0D-9A69-4031-810A-6557EAF1B331}" type="par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3917A-4A73-40A5-83BE-882C4569669C}" type="sib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9494-6BC3-4829-8B7B-1CF5CD4CF81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A699-82A1-48C4-BB2C-E1D4C0542E26}" type="par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EB4FA-2363-4097-BD20-DEBAFBCB7A27}" type="sib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A96A1-92EF-4926-BBB3-999271C64DFA}" type="pres">
      <dgm:prSet presAssocID="{22BEDAD4-CCE4-479A-8D77-AFF329D58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BA94C-392D-4898-938A-C412F2154E2F}" type="pres">
      <dgm:prSet presAssocID="{E8E699B0-1F12-4175-AF8F-12400DC3F3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8F77C-3DC0-4ABE-ABE0-86CFB8E93F99}" type="pres">
      <dgm:prSet presAssocID="{E55085CD-3ADD-41C0-8710-4BAEB2261B41}" presName="sibTrans" presStyleCnt="0"/>
      <dgm:spPr/>
    </dgm:pt>
    <dgm:pt modelId="{E976E4B5-7A97-4279-B283-A4A081917AB9}" type="pres">
      <dgm:prSet presAssocID="{E0658872-9D45-49AC-BA19-84F07A800E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11F88-2424-4461-86FA-33E1CDB0D0AB}" type="pres">
      <dgm:prSet presAssocID="{B87B251C-C5D4-40A1-A3BB-D7947C5366E3}" presName="sibTrans" presStyleCnt="0"/>
      <dgm:spPr/>
    </dgm:pt>
    <dgm:pt modelId="{1B634909-244A-459A-90B4-30615C22A30C}" type="pres">
      <dgm:prSet presAssocID="{FBFD2970-FCD8-457A-8161-A714665997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EFCD-9EBA-4081-82F4-992FFD8A27F3}" type="pres">
      <dgm:prSet presAssocID="{10A3917A-4A73-40A5-83BE-882C4569669C}" presName="sibTrans" presStyleCnt="0"/>
      <dgm:spPr/>
    </dgm:pt>
    <dgm:pt modelId="{7BF6C68E-115F-4B67-BAA6-2E9034D4B003}" type="pres">
      <dgm:prSet presAssocID="{D8B69494-6BC3-4829-8B7B-1CF5CD4CF8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4EEF8-83E8-43A4-8644-E8CED3B0BB47}" type="presOf" srcId="{E0658872-9D45-49AC-BA19-84F07A800E0F}" destId="{E976E4B5-7A97-4279-B283-A4A081917AB9}" srcOrd="0" destOrd="0" presId="urn:microsoft.com/office/officeart/2005/8/layout/default#1"/>
    <dgm:cxn modelId="{1ECC04F6-B5A3-404D-9AD4-AA703162939B}" type="presOf" srcId="{D8B69494-6BC3-4829-8B7B-1CF5CD4CF813}" destId="{7BF6C68E-115F-4B67-BAA6-2E9034D4B003}" srcOrd="0" destOrd="0" presId="urn:microsoft.com/office/officeart/2005/8/layout/default#1"/>
    <dgm:cxn modelId="{16617486-4A3F-4CAF-84F1-F6BA1F83FFFC}" srcId="{22BEDAD4-CCE4-479A-8D77-AFF329D58500}" destId="{FBFD2970-FCD8-457A-8161-A7146659973A}" srcOrd="2" destOrd="0" parTransId="{16B3DA0D-9A69-4031-810A-6557EAF1B331}" sibTransId="{10A3917A-4A73-40A5-83BE-882C4569669C}"/>
    <dgm:cxn modelId="{BAD3C9C9-730A-4215-B3C2-68894C348840}" srcId="{22BEDAD4-CCE4-479A-8D77-AFF329D58500}" destId="{E0658872-9D45-49AC-BA19-84F07A800E0F}" srcOrd="1" destOrd="0" parTransId="{0EDAEBB8-42FA-4CE5-8F10-4A375FFAFAF2}" sibTransId="{B87B251C-C5D4-40A1-A3BB-D7947C5366E3}"/>
    <dgm:cxn modelId="{98230218-1E64-4ABD-A03E-BA3585DF9531}" srcId="{22BEDAD4-CCE4-479A-8D77-AFF329D58500}" destId="{E8E699B0-1F12-4175-AF8F-12400DC3F3AE}" srcOrd="0" destOrd="0" parTransId="{99E0C082-D915-4E2D-8B8B-01C73699485A}" sibTransId="{E55085CD-3ADD-41C0-8710-4BAEB2261B41}"/>
    <dgm:cxn modelId="{01A789DB-1F39-4D62-9967-914971A4D0F3}" type="presOf" srcId="{FBFD2970-FCD8-457A-8161-A7146659973A}" destId="{1B634909-244A-459A-90B4-30615C22A30C}" srcOrd="0" destOrd="0" presId="urn:microsoft.com/office/officeart/2005/8/layout/default#1"/>
    <dgm:cxn modelId="{FFE4E11E-6C8A-4DB2-A436-84AB469DF8A4}" srcId="{22BEDAD4-CCE4-479A-8D77-AFF329D58500}" destId="{D8B69494-6BC3-4829-8B7B-1CF5CD4CF813}" srcOrd="3" destOrd="0" parTransId="{2B76A699-82A1-48C4-BB2C-E1D4C0542E26}" sibTransId="{6ACEB4FA-2363-4097-BD20-DEBAFBCB7A27}"/>
    <dgm:cxn modelId="{B5CCBDF9-2764-4214-8A6C-89D9C6EF79C4}" type="presOf" srcId="{E8E699B0-1F12-4175-AF8F-12400DC3F3AE}" destId="{EBFBA94C-392D-4898-938A-C412F2154E2F}" srcOrd="0" destOrd="0" presId="urn:microsoft.com/office/officeart/2005/8/layout/default#1"/>
    <dgm:cxn modelId="{8D98454B-6B11-4759-A2FD-4A8B6B65E34D}" type="presOf" srcId="{22BEDAD4-CCE4-479A-8D77-AFF329D58500}" destId="{BBCA96A1-92EF-4926-BBB3-999271C64DFA}" srcOrd="0" destOrd="0" presId="urn:microsoft.com/office/officeart/2005/8/layout/default#1"/>
    <dgm:cxn modelId="{05FCE4AC-F384-4087-B96A-19112AD05462}" type="presParOf" srcId="{BBCA96A1-92EF-4926-BBB3-999271C64DFA}" destId="{EBFBA94C-392D-4898-938A-C412F2154E2F}" srcOrd="0" destOrd="0" presId="urn:microsoft.com/office/officeart/2005/8/layout/default#1"/>
    <dgm:cxn modelId="{87C167A8-F698-4BBD-9BB5-6EC109448529}" type="presParOf" srcId="{BBCA96A1-92EF-4926-BBB3-999271C64DFA}" destId="{9B38F77C-3DC0-4ABE-ABE0-86CFB8E93F99}" srcOrd="1" destOrd="0" presId="urn:microsoft.com/office/officeart/2005/8/layout/default#1"/>
    <dgm:cxn modelId="{050683DB-0C81-48AD-B7FD-7A4DDFF276B4}" type="presParOf" srcId="{BBCA96A1-92EF-4926-BBB3-999271C64DFA}" destId="{E976E4B5-7A97-4279-B283-A4A081917AB9}" srcOrd="2" destOrd="0" presId="urn:microsoft.com/office/officeart/2005/8/layout/default#1"/>
    <dgm:cxn modelId="{9A0E0010-F217-4065-AE82-89033A8885FD}" type="presParOf" srcId="{BBCA96A1-92EF-4926-BBB3-999271C64DFA}" destId="{D7211F88-2424-4461-86FA-33E1CDB0D0AB}" srcOrd="3" destOrd="0" presId="urn:microsoft.com/office/officeart/2005/8/layout/default#1"/>
    <dgm:cxn modelId="{47428142-3D79-4C9D-850C-8F291FD56559}" type="presParOf" srcId="{BBCA96A1-92EF-4926-BBB3-999271C64DFA}" destId="{1B634909-244A-459A-90B4-30615C22A30C}" srcOrd="4" destOrd="0" presId="urn:microsoft.com/office/officeart/2005/8/layout/default#1"/>
    <dgm:cxn modelId="{9E6EA7FF-373C-4336-887C-4525BBF2E8DF}" type="presParOf" srcId="{BBCA96A1-92EF-4926-BBB3-999271C64DFA}" destId="{F101EFCD-9EBA-4081-82F4-992FFD8A27F3}" srcOrd="5" destOrd="0" presId="urn:microsoft.com/office/officeart/2005/8/layout/default#1"/>
    <dgm:cxn modelId="{25D058C2-D834-41B7-8708-BAE03C9A2EDF}" type="presParOf" srcId="{BBCA96A1-92EF-4926-BBB3-999271C64DFA}" destId="{7BF6C68E-115F-4B67-BAA6-2E9034D4B00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D797C-2361-4A39-A512-EC33B86440FC}">
      <dsp:nvSpPr>
        <dsp:cNvPr id="0" name=""/>
        <dsp:cNvSpPr/>
      </dsp:nvSpPr>
      <dsp:spPr>
        <a:xfrm rot="10800000">
          <a:off x="1730673" y="108057"/>
          <a:ext cx="5745982" cy="9077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57606" y="108057"/>
        <a:ext cx="5519049" cy="907733"/>
      </dsp:txXfrm>
    </dsp:sp>
    <dsp:sp modelId="{AE5C23DA-42E2-44D0-9151-DA5F4B0BE249}">
      <dsp:nvSpPr>
        <dsp:cNvPr id="0" name=""/>
        <dsp:cNvSpPr/>
      </dsp:nvSpPr>
      <dsp:spPr>
        <a:xfrm>
          <a:off x="483161" y="1129044"/>
          <a:ext cx="1133507" cy="1123185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0A7E-28CB-4092-BB24-D7CE83731AF6}">
      <dsp:nvSpPr>
        <dsp:cNvPr id="0" name=""/>
        <dsp:cNvSpPr/>
      </dsp:nvSpPr>
      <dsp:spPr>
        <a:xfrm rot="10800000">
          <a:off x="1738242" y="1347674"/>
          <a:ext cx="5745982" cy="889371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960585" y="1347674"/>
        <a:ext cx="5523639" cy="889371"/>
      </dsp:txXfrm>
    </dsp:sp>
    <dsp:sp modelId="{C1F2E8FF-EB1D-4102-8AD4-0CF6EF81F04F}">
      <dsp:nvSpPr>
        <dsp:cNvPr id="0" name=""/>
        <dsp:cNvSpPr/>
      </dsp:nvSpPr>
      <dsp:spPr>
        <a:xfrm>
          <a:off x="510541" y="126174"/>
          <a:ext cx="1163785" cy="970208"/>
        </a:xfrm>
        <a:prstGeom prst="ellipse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25AE-D167-4C52-A535-BA78420D0ADD}">
      <dsp:nvSpPr>
        <dsp:cNvPr id="0" name=""/>
        <dsp:cNvSpPr/>
      </dsp:nvSpPr>
      <dsp:spPr>
        <a:xfrm rot="10800000">
          <a:off x="1793352" y="2560143"/>
          <a:ext cx="5745982" cy="850267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2005919" y="2560143"/>
        <a:ext cx="5533415" cy="850267"/>
      </dsp:txXfrm>
    </dsp:sp>
    <dsp:sp modelId="{7B57609D-6E50-4A24-B105-BB61CFB0A1BA}">
      <dsp:nvSpPr>
        <dsp:cNvPr id="0" name=""/>
        <dsp:cNvSpPr/>
      </dsp:nvSpPr>
      <dsp:spPr>
        <a:xfrm>
          <a:off x="489497" y="2419957"/>
          <a:ext cx="1232299" cy="1048146"/>
        </a:xfrm>
        <a:prstGeom prst="ellipse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BA94C-392D-4898-938A-C412F2154E2F}">
      <dsp:nvSpPr>
        <dsp:cNvPr id="0" name=""/>
        <dsp:cNvSpPr/>
      </dsp:nvSpPr>
      <dsp:spPr>
        <a:xfrm>
          <a:off x="930" y="7961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79610"/>
        <a:ext cx="3627685" cy="2176611"/>
      </dsp:txXfrm>
    </dsp:sp>
    <dsp:sp modelId="{E976E4B5-7A97-4279-B283-A4A081917AB9}">
      <dsp:nvSpPr>
        <dsp:cNvPr id="0" name=""/>
        <dsp:cNvSpPr/>
      </dsp:nvSpPr>
      <dsp:spPr>
        <a:xfrm>
          <a:off x="3991384" y="79610"/>
          <a:ext cx="3627685" cy="21766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79610"/>
        <a:ext cx="3627685" cy="2176611"/>
      </dsp:txXfrm>
    </dsp:sp>
    <dsp:sp modelId="{1B634909-244A-459A-90B4-30615C22A30C}">
      <dsp:nvSpPr>
        <dsp:cNvPr id="0" name=""/>
        <dsp:cNvSpPr/>
      </dsp:nvSpPr>
      <dsp:spPr>
        <a:xfrm>
          <a:off x="930" y="2618990"/>
          <a:ext cx="3627685" cy="2176611"/>
        </a:xfrm>
        <a:prstGeom prst="rect">
          <a:avLst/>
        </a:prstGeom>
        <a:solidFill>
          <a:srgbClr val="4A86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2618990"/>
        <a:ext cx="3627685" cy="2176611"/>
      </dsp:txXfrm>
    </dsp:sp>
    <dsp:sp modelId="{7BF6C68E-115F-4B67-BAA6-2E9034D4B003}">
      <dsp:nvSpPr>
        <dsp:cNvPr id="0" name=""/>
        <dsp:cNvSpPr/>
      </dsp:nvSpPr>
      <dsp:spPr>
        <a:xfrm>
          <a:off x="3991384" y="261899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2618990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7182-61E0-4B24-92E2-C5D18AF105DC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EEED-785D-4D88-A322-B4BABDE90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0D42-E8CC-4614-8F4A-BCDC25B88315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1780-D7CC-4849-8404-7178B38E9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731A-D38B-433D-A63C-7724909350D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C567-0C73-412F-8E57-E2380EF2A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3EA8-8233-46F5-A4CB-7437CD053B4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E302-8907-44A0-AB02-5ADE8C9D4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6287-53D1-4027-AE89-E4AF184573A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B143-A7D9-480C-B98F-732D96EC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9731-F5D0-475F-B446-565C19F49F8D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1E2A-BDFB-46FC-96F1-EA7E509A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FAE4-7EFF-4B40-BEC5-6A6D4F513628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4F4-9ED7-4730-AAB6-8D0CE92AE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1087-F551-46AA-B698-40E7A6CA1E3A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E301-2C33-47A6-98EE-A82C0456E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2325-53E7-46CA-93DA-90BE21EED2A0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7E29-A5ED-4981-844E-4B102FFA8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9D50-FE28-465D-9B78-9F7A9E9AD731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DA79-679B-4E14-8B66-F712E447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F0A1-88D0-463D-9983-B4ACD98DF06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090-F4AF-40B8-B887-7F8FFBEF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96000">
              <a:schemeClr val="accent1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">
              <a:srgbClr val="297CC8"/>
            </a:gs>
            <a:gs pos="3000">
              <a:srgbClr val="00B0F0">
                <a:alpha val="1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3B2F4-B6D3-4CEB-BAE8-F01FA984F533}" type="datetimeFigureOut">
              <a:rPr lang="ru-RU"/>
              <a:pPr>
                <a:defRPr/>
              </a:pPr>
              <a:t>14.06.2023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304E9-761C-4C01-93D9-775BC05B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286125" y="1423988"/>
            <a:ext cx="49006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Таловского городского поселения для граждан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82563" y="549275"/>
          <a:ext cx="9245600" cy="62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50800" y="669925"/>
          <a:ext cx="9102725" cy="61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31763" y="669925"/>
          <a:ext cx="8961437" cy="61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Неналоговые доходы Таловского городского поселения</a:t>
            </a:r>
          </a:p>
        </p:txBody>
      </p:sp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0" y="68580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поступления от использования и продажи имущества, находящегося в муниципальной собственности, от уплаты пошлин и сборов, установленных законодательством РФ(аренда земли, доходы от сдачи в аренду имущества, от продажи земли и имущества, штрафы, пени, прочие неналоговые доходы)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4"/>
          <p:cNvGraphicFramePr>
            <a:graphicFrameLocks/>
          </p:cNvGraphicFramePr>
          <p:nvPr/>
        </p:nvGraphicFramePr>
        <p:xfrm>
          <a:off x="41275" y="2184400"/>
          <a:ext cx="9051925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185738" y="685800"/>
            <a:ext cx="89582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Дотации (средства, предоставляемые бюджету другого уровня бюджетной системы на безвозмездной и безвозвратной основах для покрытия текущих расходов.) 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-Субсидии (бюджетные средства, передаваемые бюджету другого уровня, юридическому или физическому лицам на условиях долевого финансирования целевых расходов)</a:t>
            </a:r>
          </a:p>
        </p:txBody>
      </p:sp>
      <p:graphicFrame>
        <p:nvGraphicFramePr>
          <p:cNvPr id="5" name="Диаграмма 45"/>
          <p:cNvGraphicFramePr>
            <a:graphicFrameLocks/>
          </p:cNvGraphicFramePr>
          <p:nvPr/>
        </p:nvGraphicFramePr>
        <p:xfrm>
          <a:off x="-206829" y="2255838"/>
          <a:ext cx="96520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01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Основными задачами, стоящими перед органами местного самоуправления являются улучшение санитарного и экологического состояния территории городского поселения, улучшение состояния зелёного фонда поселения, повышение уровня комфортности и привлекательности для проживания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02318" y="3681412"/>
            <a:ext cx="4571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3686174"/>
            <a:ext cx="4572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59218" y="2224087"/>
            <a:ext cx="3886200" cy="2914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Кассовое исполнение расходов бюджета Таловского городского поселения осуществляется в программном формате на основе муниципальной программы "Муниципальное управление, гражданское общество и развитие Таловского городского </a:t>
            </a:r>
            <a:r>
              <a:rPr lang="ru-RU" sz="2400" dirty="0" smtClean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поселения".</a:t>
            </a:r>
            <a:endParaRPr lang="ru-RU" sz="2400" dirty="0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635250"/>
          <a:ext cx="9144000" cy="422275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22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"Муниципальное управление, гражданское общество и развитие Таловского городского поселения"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– 125382,5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– 106182,2 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– 246062,0 тыс.руб.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/>
        </p:nvGraphicFramePr>
        <p:xfrm>
          <a:off x="50800" y="731838"/>
          <a:ext cx="5578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5889625" y="1128713"/>
            <a:ext cx="3187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и развитие городского поселения (тыс.руб.)</a:t>
            </a:r>
          </a:p>
        </p:txBody>
      </p:sp>
      <p:graphicFrame>
        <p:nvGraphicFramePr>
          <p:cNvPr id="8" name="Диаграмма 8"/>
          <p:cNvGraphicFramePr>
            <a:graphicFrameLocks/>
          </p:cNvGraphicFramePr>
          <p:nvPr/>
        </p:nvGraphicFramePr>
        <p:xfrm>
          <a:off x="50800" y="3992563"/>
          <a:ext cx="5578475" cy="28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5822950" y="4208463"/>
            <a:ext cx="3321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городского поселения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/>
        </p:nvGraphicFramePr>
        <p:xfrm>
          <a:off x="50800" y="750888"/>
          <a:ext cx="5578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5889625" y="806450"/>
            <a:ext cx="3187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Благоустройство и развитие жилищно-коммунального хозяйства городского поселения  (тыс.руб.)</a:t>
            </a:r>
          </a:p>
        </p:txBody>
      </p:sp>
      <p:graphicFrame>
        <p:nvGraphicFramePr>
          <p:cNvPr id="8" name="Диаграмма 8"/>
          <p:cNvGraphicFramePr>
            <a:graphicFrameLocks/>
          </p:cNvGraphicFramePr>
          <p:nvPr/>
        </p:nvGraphicFramePr>
        <p:xfrm>
          <a:off x="50800" y="3992563"/>
          <a:ext cx="5578475" cy="28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51" name="Прямоугольник 6"/>
          <p:cNvSpPr>
            <a:spLocks noChangeArrowheads="1"/>
          </p:cNvSpPr>
          <p:nvPr/>
        </p:nvSpPr>
        <p:spPr bwMode="auto">
          <a:xfrm>
            <a:off x="5889625" y="3429000"/>
            <a:ext cx="3321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муниципального управления, ремонта и содержания объектов благоустройства городского поселения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5741988" y="1585913"/>
            <a:ext cx="31861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</p:txBody>
      </p:sp>
      <p:graphicFrame>
        <p:nvGraphicFramePr>
          <p:cNvPr id="5" name="Диаграмма 8"/>
          <p:cNvGraphicFramePr>
            <a:graphicFrameLocks/>
          </p:cNvGraphicFramePr>
          <p:nvPr/>
        </p:nvGraphicFramePr>
        <p:xfrm>
          <a:off x="447675" y="1290638"/>
          <a:ext cx="5267325" cy="41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27225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Бюджетная система РФ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совокупность бюджетов всех уровней и государственных внебюджетных фондов, основанная на экономических отношениях и государственном устройстве РФ, регулируемая нормами права. Она состоит из бюджетов трех уровней: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 уровень - федеральный бюджет и бюджеты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 уровень - бюджеты субъектов РФ и бюджеты территориальных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III уровень - местные бюджеты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составление, рассмотрение, утверждение и исполнение всех видов  бюджета.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3838" y="3357843"/>
          <a:ext cx="8640575" cy="35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463" y="723900"/>
            <a:ext cx="4427537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900"/>
            <a:ext cx="4473575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63" y="3759200"/>
            <a:ext cx="4427537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2885" t="7572"/>
          <a:stretch/>
        </p:blipFill>
        <p:spPr>
          <a:xfrm>
            <a:off x="-14288" y="3759200"/>
            <a:ext cx="4487863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поселения» </a:t>
            </a:r>
            <a:r>
              <a:rPr lang="ru-RU" sz="24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2023 г.</a:t>
            </a:r>
            <a:endParaRPr lang="en-US" sz="24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Прямоугольник 4"/>
          <p:cNvSpPr>
            <a:spLocks noChangeArrowheads="1"/>
          </p:cNvSpPr>
          <p:nvPr/>
        </p:nvSpPr>
        <p:spPr bwMode="auto">
          <a:xfrm>
            <a:off x="261938" y="822325"/>
            <a:ext cx="8661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hlink"/>
                </a:solidFill>
              </a:rPr>
              <a:t>- Расходы на обеспечение деятельности главы местной администрации – </a:t>
            </a:r>
            <a:r>
              <a:rPr lang="ru-RU" sz="1600" b="1" dirty="0" smtClean="0">
                <a:solidFill>
                  <a:schemeClr val="hlink"/>
                </a:solidFill>
              </a:rPr>
              <a:t>1159,6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Расходы на обеспечение функций органов местного самоуправления – </a:t>
            </a:r>
            <a:r>
              <a:rPr lang="ru-RU" sz="1600" b="1" dirty="0" smtClean="0">
                <a:solidFill>
                  <a:schemeClr val="hlink"/>
                </a:solidFill>
              </a:rPr>
              <a:t>7907,8 тыс.руб</a:t>
            </a:r>
            <a:r>
              <a:rPr lang="ru-RU" sz="1600" b="1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Мероприятия </a:t>
            </a:r>
            <a:r>
              <a:rPr lang="ru-RU" sz="1600" b="1" dirty="0">
                <a:solidFill>
                  <a:schemeClr val="hlink"/>
                </a:solidFill>
              </a:rPr>
              <a:t>в сфере культуры, физической культуры и спорта – </a:t>
            </a:r>
            <a:r>
              <a:rPr lang="ru-RU" sz="1600" b="1" dirty="0" smtClean="0">
                <a:solidFill>
                  <a:schemeClr val="hlink"/>
                </a:solidFill>
              </a:rPr>
              <a:t>1205,0 тыс.руб.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Резервный </a:t>
            </a:r>
            <a:r>
              <a:rPr lang="ru-RU" sz="1600" b="1" dirty="0">
                <a:solidFill>
                  <a:schemeClr val="hlink"/>
                </a:solidFill>
              </a:rPr>
              <a:t>фонд администрации Таловского городского поселения (финансовое обеспечение непредвиденных расходов, проведение аварийно-восстановительных работ и иных мероприятий, связанных с предупреждением и ликвидацией последствий стихийных бедствий и других чрезвычайных ситуаций) – 200,0 тыс.руб.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Социальная </a:t>
            </a:r>
            <a:r>
              <a:rPr lang="ru-RU" sz="1600" b="1" dirty="0">
                <a:solidFill>
                  <a:schemeClr val="hlink"/>
                </a:solidFill>
              </a:rPr>
              <a:t>поддержка населения (в т.ч. доплаты к пенсиям муниципальным служащим городского поселения, захоронение малоимущих граждан) – </a:t>
            </a:r>
            <a:r>
              <a:rPr lang="ru-RU" sz="1600" b="1" dirty="0" smtClean="0">
                <a:solidFill>
                  <a:schemeClr val="hlink"/>
                </a:solidFill>
              </a:rPr>
              <a:t>687,0 тыс.руб</a:t>
            </a:r>
            <a:r>
              <a:rPr lang="ru-RU" sz="1600" b="1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 </a:t>
            </a:r>
            <a:r>
              <a:rPr lang="ru-RU" sz="1600" b="1" dirty="0">
                <a:solidFill>
                  <a:schemeClr val="hlink"/>
                </a:solidFill>
              </a:rPr>
              <a:t>межбюджетные трансферты на осуществление полномочий по организации библиотечного обслуживания населения Таловского городского поселения – </a:t>
            </a:r>
            <a:r>
              <a:rPr lang="ru-RU" sz="1600" b="1" dirty="0" smtClean="0">
                <a:solidFill>
                  <a:schemeClr val="hlink"/>
                </a:solidFill>
              </a:rPr>
              <a:t>4600,9 тыс.руб</a:t>
            </a:r>
            <a:r>
              <a:rPr lang="ru-RU" sz="1600" b="1" dirty="0">
                <a:solidFill>
                  <a:schemeClr val="hlink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Мероприятия по оценке недвижимости, признания прав и регулирования отношений по муниципальной собственности – </a:t>
            </a:r>
            <a:r>
              <a:rPr lang="ru-RU" sz="1600" b="1" dirty="0" smtClean="0">
                <a:solidFill>
                  <a:schemeClr val="hlink"/>
                </a:solidFill>
              </a:rPr>
              <a:t>130,0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Выполнение других расходных обязательств (в т.ч. размещение информации в СМИ, членские </a:t>
            </a:r>
            <a:r>
              <a:rPr lang="ru-RU" sz="1600" b="1" dirty="0" smtClean="0">
                <a:solidFill>
                  <a:schemeClr val="hlink"/>
                </a:solidFill>
              </a:rPr>
              <a:t>взносы, покупка нежилого помещения в строящемся доме пер.Ворошилова) </a:t>
            </a:r>
            <a:r>
              <a:rPr lang="ru-RU" sz="1600" b="1" dirty="0">
                <a:solidFill>
                  <a:schemeClr val="hlink"/>
                </a:solidFill>
              </a:rPr>
              <a:t>– </a:t>
            </a:r>
            <a:r>
              <a:rPr lang="ru-RU" sz="1600" b="1" dirty="0" smtClean="0">
                <a:solidFill>
                  <a:schemeClr val="hlink"/>
                </a:solidFill>
              </a:rPr>
              <a:t>194,0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-71438"/>
            <a:ext cx="9144001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городского поселения»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2023 г.</a:t>
            </a:r>
            <a:endParaRPr lang="en-US" sz="24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735013" y="1185863"/>
            <a:ext cx="80740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Мероприятия, связанные с осуществлением регулярных перевозок пассажиров и багажа  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автомобильным транспортом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 регулируемым тарифам 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400,0 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по развитию сети автомобильных дорог общего пользования местного значения –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6990,0 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по капитальному ремонту и ремонту автомобильных дорог  - 27582,2 тыс.руб.</a:t>
            </a:r>
            <a:endParaRPr lang="ru-RU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934" y="3757839"/>
            <a:ext cx="35623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068" y="3777343"/>
            <a:ext cx="36703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2801938" y="7810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71538"/>
            <a:ext cx="35464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Вика\Desktop\Фото\2013_0807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25" y="879475"/>
            <a:ext cx="3546475" cy="236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Рисунок 4" descr="_DSC4588.JPG"/>
          <p:cNvPicPr>
            <a:picLocks noChangeAspect="1"/>
          </p:cNvPicPr>
          <p:nvPr/>
        </p:nvPicPr>
        <p:blipFill rotWithShape="1">
          <a:blip r:embed="rId4" cstate="print"/>
          <a:srcRect l="2615" t="3733" r="4566"/>
          <a:stretch/>
        </p:blipFill>
        <p:spPr>
          <a:xfrm>
            <a:off x="323850" y="3695700"/>
            <a:ext cx="3546475" cy="2557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301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625" y="3695700"/>
            <a:ext cx="35464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поселения»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2023 г.</a:t>
            </a:r>
            <a:endParaRPr lang="en-US" sz="20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228600" y="1419225"/>
            <a:ext cx="85931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hlink"/>
                </a:solidFill>
              </a:rPr>
              <a:t>- </a:t>
            </a:r>
            <a:r>
              <a:rPr lang="ru-RU" b="1" dirty="0">
                <a:solidFill>
                  <a:schemeClr val="hlink"/>
                </a:solidFill>
              </a:rPr>
              <a:t>Мероприятия по организации и содержанию сетей уличного освещения (в т.ч. оплата уличного освещение, монтаж и ТО уличного освещения, приобретение электроматериалов)– </a:t>
            </a:r>
            <a:r>
              <a:rPr lang="ru-RU" b="1" dirty="0" smtClean="0">
                <a:solidFill>
                  <a:schemeClr val="hlink"/>
                </a:solidFill>
              </a:rPr>
              <a:t>6328,7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hlink"/>
                </a:solidFill>
              </a:rPr>
              <a:t>Сбор </a:t>
            </a:r>
            <a:r>
              <a:rPr lang="ru-RU" b="1" dirty="0">
                <a:solidFill>
                  <a:schemeClr val="hlink"/>
                </a:solidFill>
              </a:rPr>
              <a:t>и вывоз бытовых отходов и мусора – </a:t>
            </a:r>
            <a:r>
              <a:rPr lang="ru-RU" b="1" dirty="0" smtClean="0">
                <a:solidFill>
                  <a:schemeClr val="hlink"/>
                </a:solidFill>
              </a:rPr>
              <a:t>23281,3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hlink"/>
                </a:solidFill>
              </a:rPr>
              <a:t>- </a:t>
            </a:r>
            <a:r>
              <a:rPr lang="ru-RU" b="1" dirty="0">
                <a:solidFill>
                  <a:schemeClr val="hlink"/>
                </a:solidFill>
              </a:rPr>
              <a:t>Содержание и ремонт военно-мемориальных объектов – </a:t>
            </a:r>
            <a:r>
              <a:rPr lang="ru-RU" b="1" dirty="0" smtClean="0">
                <a:solidFill>
                  <a:schemeClr val="hlink"/>
                </a:solidFill>
              </a:rPr>
              <a:t>45,5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Вопросы в сфере благоустройства (в т.ч. мероприятия по благоустройству мест массового отдыха населения, покос травы и опиловка </a:t>
            </a:r>
            <a:r>
              <a:rPr lang="ru-RU" b="1" dirty="0" smtClean="0">
                <a:solidFill>
                  <a:schemeClr val="hlink"/>
                </a:solidFill>
              </a:rPr>
              <a:t>деревьев, механизированная уборка территории, благоустройства пр.Буденного) </a:t>
            </a:r>
            <a:r>
              <a:rPr lang="ru-RU" b="1" dirty="0">
                <a:solidFill>
                  <a:schemeClr val="hlink"/>
                </a:solidFill>
              </a:rPr>
              <a:t>– </a:t>
            </a:r>
            <a:r>
              <a:rPr lang="ru-RU" b="1" dirty="0" smtClean="0">
                <a:solidFill>
                  <a:schemeClr val="hlink"/>
                </a:solidFill>
              </a:rPr>
              <a:t>14607,1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hlink"/>
                </a:solidFill>
              </a:rPr>
              <a:t>Мероприятия в области коммунального хозяйства, жилищного сектора и инфраструктуры (в т.ч. ремонт и режимная наладка котельных, приобретение колонок, </a:t>
            </a:r>
            <a:r>
              <a:rPr lang="ru-RU" b="1" dirty="0" smtClean="0">
                <a:solidFill>
                  <a:schemeClr val="hlink"/>
                </a:solidFill>
              </a:rPr>
              <a:t>ПСД </a:t>
            </a:r>
            <a:r>
              <a:rPr lang="ru-RU" b="1" dirty="0">
                <a:solidFill>
                  <a:schemeClr val="hlink"/>
                </a:solidFill>
              </a:rPr>
              <a:t>скважины №</a:t>
            </a:r>
            <a:r>
              <a:rPr lang="ru-RU" b="1" dirty="0" smtClean="0">
                <a:solidFill>
                  <a:schemeClr val="hlink"/>
                </a:solidFill>
              </a:rPr>
              <a:t>12)- 14196,0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Создание условий для массового отдыха жителей городского поселения и организация обустройства мест массового отдыха населения – </a:t>
            </a:r>
            <a:r>
              <a:rPr lang="ru-RU" b="1" dirty="0" smtClean="0">
                <a:solidFill>
                  <a:schemeClr val="hlink"/>
                </a:solidFill>
              </a:rPr>
              <a:t>219,9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</p:txBody>
      </p:sp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2816225" y="7429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DSC4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663" y="4059238"/>
            <a:ext cx="4262437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_DSC4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4051300"/>
            <a:ext cx="426085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148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7988" y="923925"/>
            <a:ext cx="57880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7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2023 г.</a:t>
            </a:r>
            <a:endParaRPr lang="en-US" sz="20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277813" y="1541463"/>
            <a:ext cx="8661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hlink"/>
                </a:solidFill>
              </a:rPr>
              <a:t>- Расходы на обеспечение деятельности (оказания услуг) МКУ «Благоустройство и хозяйственно- техническое обеспечение» - </a:t>
            </a:r>
            <a:r>
              <a:rPr lang="ru-RU" sz="2000" b="1" dirty="0" smtClean="0">
                <a:solidFill>
                  <a:schemeClr val="hlink"/>
                </a:solidFill>
              </a:rPr>
              <a:t>12146,2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- Сбор и вывоз бытовых отходов и мусора – </a:t>
            </a:r>
            <a:r>
              <a:rPr lang="ru-RU" sz="2000" b="1" dirty="0" smtClean="0">
                <a:solidFill>
                  <a:schemeClr val="hlink"/>
                </a:solidFill>
              </a:rPr>
              <a:t>120,0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- Мероприятия по организации и содержанию объектов озеленения (в т.ч. приобретение рассады цветов и саженцев деревьев, полив и обеспечение водой для полива) – </a:t>
            </a:r>
            <a:r>
              <a:rPr lang="ru-RU" sz="2000" b="1" dirty="0" smtClean="0">
                <a:solidFill>
                  <a:schemeClr val="hlink"/>
                </a:solidFill>
              </a:rPr>
              <a:t>1426,6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- Содержание мест захоронения – </a:t>
            </a:r>
            <a:r>
              <a:rPr lang="ru-RU" sz="2000" b="1" dirty="0" smtClean="0">
                <a:solidFill>
                  <a:schemeClr val="hlink"/>
                </a:solidFill>
              </a:rPr>
              <a:t>126,0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hlink"/>
                </a:solidFill>
              </a:rPr>
              <a:t>Вопросы в сфере благоустройства (в т.ч. мероприятия по благоустройству парка «Солнечный» и пляжа) – </a:t>
            </a:r>
            <a:r>
              <a:rPr lang="ru-RU" sz="2000" b="1" dirty="0" smtClean="0">
                <a:solidFill>
                  <a:schemeClr val="hlink"/>
                </a:solidFill>
              </a:rPr>
              <a:t>1357,8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b="1" dirty="0">
                <a:solidFill>
                  <a:schemeClr val="hlink"/>
                </a:solidFill>
              </a:rPr>
              <a:t>- Создание условий для массового отдыха жителей городского поселения и организация обустройства мест массового отдыха населения – </a:t>
            </a:r>
            <a:r>
              <a:rPr lang="ru-RU" b="1" dirty="0" smtClean="0">
                <a:solidFill>
                  <a:schemeClr val="hlink"/>
                </a:solidFill>
              </a:rPr>
              <a:t>300,0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endParaRPr lang="ru-RU" sz="2000" b="1" dirty="0">
              <a:solidFill>
                <a:schemeClr val="hlink"/>
              </a:solidFill>
            </a:endParaRPr>
          </a:p>
        </p:txBody>
      </p:sp>
      <p:sp>
        <p:nvSpPr>
          <p:cNvPr id="58371" name="Прямоугольник 6"/>
          <p:cNvSpPr>
            <a:spLocks noChangeArrowheads="1"/>
          </p:cNvSpPr>
          <p:nvPr/>
        </p:nvSpPr>
        <p:spPr bwMode="auto">
          <a:xfrm>
            <a:off x="3498850" y="935038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2023 г. </a:t>
            </a:r>
            <a:endParaRPr lang="en-US" sz="20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Прямоугольник 2"/>
          <p:cNvSpPr>
            <a:spLocks noChangeArrowheads="1"/>
          </p:cNvSpPr>
          <p:nvPr/>
        </p:nvSpPr>
        <p:spPr bwMode="auto">
          <a:xfrm>
            <a:off x="2816225" y="941388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282575" y="1341438"/>
            <a:ext cx="8578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 сфере защиты населения от чрезвычайных ситуаций и пожаров (в т.ч. опашка территории, приобретение огнетушителей, гидрантов, изготовление информационных материалов ГО и ЧС) – 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170,9 тыс.руб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3625" y="3738563"/>
            <a:ext cx="4135438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3741738"/>
            <a:ext cx="45069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Таловского городского поселения по разделам бюджетной классификации расходов бюджетов (тыс. руб.)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14"/>
          <p:cNvGraphicFramePr>
            <a:graphicFrameLocks/>
          </p:cNvGraphicFramePr>
          <p:nvPr/>
        </p:nvGraphicFramePr>
        <p:xfrm>
          <a:off x="193675" y="720725"/>
          <a:ext cx="8523288" cy="608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665163" y="941388"/>
            <a:ext cx="788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6000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833438" y="2608263"/>
            <a:ext cx="7550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</a:rPr>
              <a:t>Контактная информация: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Администрация Таловского городского поселения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Адрес : 397480 Воронежская область, Таловский район, р.п. Таловая, ул. Советская, д. 100,</a:t>
            </a:r>
          </a:p>
          <a:p>
            <a:pPr algn="ctr"/>
            <a:r>
              <a:rPr lang="ru-RU" sz="2400" i="1">
                <a:latin typeface="Calibri" pitchFamily="34" charset="0"/>
              </a:rPr>
              <a:t>Тел. 8 (47352) 2-78-66, 2-39-87, 2-11-44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проекта бюджета основано на: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62000" y="1396999"/>
          <a:ext cx="7620000" cy="487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326" y="3611562"/>
            <a:ext cx="4583112" cy="1681163"/>
          </a:xfrm>
          <a:prstGeom prst="trapezoid">
            <a:avLst>
              <a:gd name="adj" fmla="val 90751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788" y="1331913"/>
            <a:ext cx="6024562" cy="1492250"/>
          </a:xfrm>
          <a:prstGeom prst="trapezoid">
            <a:avLst>
              <a:gd name="adj" fmla="val 1458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37" y="3171826"/>
            <a:ext cx="4606925" cy="2133600"/>
          </a:xfrm>
          <a:prstGeom prst="trapezoid">
            <a:avLst>
              <a:gd name="adj" fmla="val 70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61" name="Object 13"/>
          <p:cNvGraphicFramePr>
            <a:graphicFrameLocks/>
          </p:cNvGraphicFramePr>
          <p:nvPr/>
        </p:nvGraphicFramePr>
        <p:xfrm>
          <a:off x="3081338" y="2154238"/>
          <a:ext cx="3557587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3560373" imgH="2767824" progId="">
                  <p:embed/>
                </p:oleObj>
              </mc:Choice>
              <mc:Fallback>
                <p:oleObj r:id="rId3" imgW="3560373" imgH="2767824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2154238"/>
                        <a:ext cx="3557587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0"/>
            <a:ext cx="9144000" cy="7334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450975" y="5445125"/>
            <a:ext cx="2232025" cy="571500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8" name="Пятиугольник 57"/>
          <p:cNvSpPr/>
          <p:nvPr/>
        </p:nvSpPr>
        <p:spPr>
          <a:xfrm>
            <a:off x="719138" y="4508500"/>
            <a:ext cx="2403475" cy="649288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50825" y="3500438"/>
            <a:ext cx="2235200" cy="649287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250825" y="1844675"/>
            <a:ext cx="2449513" cy="571500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договоров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633413" y="1268413"/>
            <a:ext cx="2354262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856413" y="1228725"/>
            <a:ext cx="2120900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42163" y="2781300"/>
            <a:ext cx="2001837" cy="43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42113" y="3357563"/>
            <a:ext cx="2401887" cy="57626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397625" y="4076700"/>
            <a:ext cx="2746375" cy="86518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2013" y="5348288"/>
            <a:ext cx="3163887" cy="71755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692275" y="836613"/>
            <a:ext cx="1943100" cy="360362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089" name="TextBox 72"/>
          <p:cNvSpPr txBox="1">
            <a:spLocks noChangeArrowheads="1"/>
          </p:cNvSpPr>
          <p:nvPr/>
        </p:nvSpPr>
        <p:spPr bwMode="auto">
          <a:xfrm>
            <a:off x="4211638" y="3213100"/>
            <a:ext cx="1296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090" name="TextBox 73"/>
          <p:cNvSpPr txBox="1">
            <a:spLocks noChangeArrowheads="1"/>
          </p:cNvSpPr>
          <p:nvPr/>
        </p:nvSpPr>
        <p:spPr bwMode="auto">
          <a:xfrm>
            <a:off x="7305675" y="1217613"/>
            <a:ext cx="1768475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3550" y="728663"/>
          <a:ext cx="8216900" cy="4619626"/>
        </p:xfrm>
        <a:graphic>
          <a:graphicData uri="http://schemas.openxmlformats.org/drawingml/2006/table">
            <a:tbl>
              <a:tblPr/>
              <a:tblGrid>
                <a:gridCol w="4108450"/>
                <a:gridCol w="4108450"/>
              </a:tblGrid>
              <a:tr h="175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(Д)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денежные средства, поступающие в безвозмездном и безвозвратном порядке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F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(Р)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выплачиваемые из бюджета денежные средства.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Д=Р Сбалансированный бюджет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Д&gt;Р Профицитный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3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Д&lt;Р Дефицитный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1706" y="5531550"/>
            <a:ext cx="8646459" cy="1015663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</a:p>
        </p:txBody>
      </p:sp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581025" y="1852613"/>
            <a:ext cx="7869238" cy="3738562"/>
            <a:chOff x="581305" y="1852737"/>
            <a:chExt cx="7868503" cy="3738986"/>
          </a:xfrm>
        </p:grpSpPr>
        <p:sp>
          <p:nvSpPr>
            <p:cNvPr id="5" name="Полилиния 4"/>
            <p:cNvSpPr/>
            <p:nvPr/>
          </p:nvSpPr>
          <p:spPr>
            <a:xfrm>
              <a:off x="3757596" y="3773830"/>
              <a:ext cx="1331788" cy="1305073"/>
            </a:xfrm>
            <a:custGeom>
              <a:avLst/>
              <a:gdLst>
                <a:gd name="connsiteX0" fmla="*/ 0 w 1331651"/>
                <a:gd name="connsiteY0" fmla="*/ 0 h 1306223"/>
                <a:gd name="connsiteX1" fmla="*/ 665825 w 1331651"/>
                <a:gd name="connsiteY1" fmla="*/ 0 h 1306223"/>
                <a:gd name="connsiteX2" fmla="*/ 665825 w 1331651"/>
                <a:gd name="connsiteY2" fmla="*/ 1306223 h 1306223"/>
                <a:gd name="connsiteX3" fmla="*/ 1331651 w 1331651"/>
                <a:gd name="connsiteY3" fmla="*/ 1306223 h 130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306223">
                  <a:moveTo>
                    <a:pt x="0" y="0"/>
                  </a:moveTo>
                  <a:lnTo>
                    <a:pt x="665825" y="0"/>
                  </a:lnTo>
                  <a:lnTo>
                    <a:pt x="665825" y="1306223"/>
                  </a:lnTo>
                  <a:lnTo>
                    <a:pt x="1331651" y="130622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1892" tIns="606478" rIns="631892" bIns="606478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57596" y="3727787"/>
              <a:ext cx="1331788" cy="90498"/>
            </a:xfrm>
            <a:custGeom>
              <a:avLst/>
              <a:gdLst>
                <a:gd name="connsiteX0" fmla="*/ 0 w 1331651"/>
                <a:gd name="connsiteY0" fmla="*/ 45720 h 91440"/>
                <a:gd name="connsiteX1" fmla="*/ 665825 w 1331651"/>
                <a:gd name="connsiteY1" fmla="*/ 45720 h 91440"/>
                <a:gd name="connsiteX2" fmla="*/ 665825 w 1331651"/>
                <a:gd name="connsiteY2" fmla="*/ 47725 h 91440"/>
                <a:gd name="connsiteX3" fmla="*/ 1331651 w 1331651"/>
                <a:gd name="connsiteY3" fmla="*/ 4772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91440">
                  <a:moveTo>
                    <a:pt x="0" y="45720"/>
                  </a:moveTo>
                  <a:lnTo>
                    <a:pt x="665825" y="45720"/>
                  </a:lnTo>
                  <a:lnTo>
                    <a:pt x="665825" y="47725"/>
                  </a:lnTo>
                  <a:lnTo>
                    <a:pt x="1331651" y="4772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5234" tIns="12429" rIns="645235" bIns="12429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57596" y="2365557"/>
              <a:ext cx="1331788" cy="1408273"/>
            </a:xfrm>
            <a:custGeom>
              <a:avLst/>
              <a:gdLst>
                <a:gd name="connsiteX0" fmla="*/ 0 w 1331651"/>
                <a:gd name="connsiteY0" fmla="*/ 1408231 h 1408231"/>
                <a:gd name="connsiteX1" fmla="*/ 665825 w 1331651"/>
                <a:gd name="connsiteY1" fmla="*/ 1408231 h 1408231"/>
                <a:gd name="connsiteX2" fmla="*/ 665825 w 1331651"/>
                <a:gd name="connsiteY2" fmla="*/ 0 h 1408231"/>
                <a:gd name="connsiteX3" fmla="*/ 1331651 w 1331651"/>
                <a:gd name="connsiteY3" fmla="*/ 0 h 14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408231">
                  <a:moveTo>
                    <a:pt x="0" y="1408231"/>
                  </a:moveTo>
                  <a:lnTo>
                    <a:pt x="665825" y="1408231"/>
                  </a:lnTo>
                  <a:lnTo>
                    <a:pt x="665825" y="0"/>
                  </a:lnTo>
                  <a:lnTo>
                    <a:pt x="133165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0072" tIns="655663" rIns="630072" bIns="655661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81305" y="2759302"/>
              <a:ext cx="3385822" cy="2027468"/>
            </a:xfrm>
            <a:custGeom>
              <a:avLst/>
              <a:gdLst>
                <a:gd name="connsiteX0" fmla="*/ 0 w 4325357"/>
                <a:gd name="connsiteY0" fmla="*/ 0 h 2027425"/>
                <a:gd name="connsiteX1" fmla="*/ 4325357 w 4325357"/>
                <a:gd name="connsiteY1" fmla="*/ 0 h 2027425"/>
                <a:gd name="connsiteX2" fmla="*/ 4325357 w 4325357"/>
                <a:gd name="connsiteY2" fmla="*/ 2027425 h 2027425"/>
                <a:gd name="connsiteX3" fmla="*/ 0 w 4325357"/>
                <a:gd name="connsiteY3" fmla="*/ 2027425 h 2027425"/>
                <a:gd name="connsiteX4" fmla="*/ 0 w 4325357"/>
                <a:gd name="connsiteY4" fmla="*/ 0 h 20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357" h="2027425">
                  <a:moveTo>
                    <a:pt x="0" y="0"/>
                  </a:moveTo>
                  <a:lnTo>
                    <a:pt x="4325357" y="0"/>
                  </a:lnTo>
                  <a:lnTo>
                    <a:pt x="4325357" y="2027425"/>
                  </a:lnTo>
                  <a:lnTo>
                    <a:pt x="0" y="2027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0005" tIns="40005" rIns="40005" bIns="40005" spcCol="1270" anchor="ctr"/>
            <a:lstStyle/>
            <a:p>
              <a:pPr algn="ctr" defTabSz="2800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89384" y="1852737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89384" y="3262597"/>
              <a:ext cx="3360424" cy="102564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089384" y="4567670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Таловского городского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</p:nvPr>
        </p:nvGraphicFramePr>
        <p:xfrm>
          <a:off x="239713" y="2001838"/>
          <a:ext cx="918845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12"/>
          <p:cNvGraphicFramePr>
            <a:graphicFrameLocks noGrp="1"/>
          </p:cNvGraphicFramePr>
          <p:nvPr>
            <p:ph idx="1"/>
          </p:nvPr>
        </p:nvGraphicFramePr>
        <p:xfrm>
          <a:off x="0" y="772886"/>
          <a:ext cx="5951992" cy="312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3"/>
          <p:cNvGraphicFramePr>
            <a:graphicFrameLocks/>
          </p:cNvGraphicFramePr>
          <p:nvPr/>
        </p:nvGraphicFramePr>
        <p:xfrm>
          <a:off x="4955494" y="957943"/>
          <a:ext cx="4188506" cy="250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0" y="3494314"/>
          <a:ext cx="9144000" cy="336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0" y="830263"/>
            <a:ext cx="9144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Налоговые доходы 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доходы от предусмотренных законодательством Российской Федерации о налогах и сборах местных налогов, от пеней и штрафов по ним, а также отчисления от федеральных налогов и сборов, в том числе от налогов, предусмотренных специальными налоговыми режимами, и региональных налогов.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</TotalTime>
  <Words>1440</Words>
  <Application>Microsoft Office PowerPoint</Application>
  <PresentationFormat>Экран (4:3)</PresentationFormat>
  <Paragraphs>203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Бюджет – это план доходов и расходов на определенный период</vt:lpstr>
      <vt:lpstr>Составления проекта бюджета основано на:</vt:lpstr>
      <vt:lpstr>Этапы бюджетного процесса</vt:lpstr>
      <vt:lpstr>Основные характеристики бюджета</vt:lpstr>
      <vt:lpstr>Структура доходов</vt:lpstr>
      <vt:lpstr>Основные характеристики бюджета Таловского городского поселения (тыс.руб.)</vt:lpstr>
      <vt:lpstr>Структура доходов Таловского городского поселения (тыс.руб.)</vt:lpstr>
      <vt:lpstr>Презентация PowerPoint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Неналоговые доходы Таловского городского поселения</vt:lpstr>
      <vt:lpstr>Безвозмездные поступления Таловского городского поселения</vt:lpstr>
      <vt:lpstr>Расходы бюджета</vt:lpstr>
      <vt:lpstr>Муниципальная программа Таловского городского поселения</vt:lpstr>
      <vt:lpstr>Подпрограммы </vt:lpstr>
      <vt:lpstr>Подпрограммы </vt:lpstr>
      <vt:lpstr>Подпрограммы </vt:lpstr>
      <vt:lpstr>Подпрограмма «Муниципальное управление и развитие городского поселения» </vt:lpstr>
      <vt:lpstr>Подпрограмма «Муниципальное управление и развитие городского поселения» 2023 г.</vt:lpstr>
      <vt:lpstr>Подпрограмма «Развитие транспортной системы городского поселения» в 2023 г.</vt:lpstr>
      <vt:lpstr>Подпрограмма «Благоустройство и развитие жилищно-коммунального хозяйства городского поселения»</vt:lpstr>
      <vt:lpstr>Подпрограмма «Благоустройство и развитие жилищно-коммунального хозяйства городского поселения» в 2023 г.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в 2023 г.</vt:lpstr>
      <vt:lpstr>Подпрограмма 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в 2023 г. </vt:lpstr>
      <vt:lpstr>Расходы Таловского городского поселения по разделам бюджетной классификации расходов бюджетов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talov-adm</cp:lastModifiedBy>
  <cp:revision>161</cp:revision>
  <dcterms:created xsi:type="dcterms:W3CDTF">2013-11-19T05:52:05Z</dcterms:created>
  <dcterms:modified xsi:type="dcterms:W3CDTF">2023-06-14T12:00:52Z</dcterms:modified>
</cp:coreProperties>
</file>