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90" r:id="rId4"/>
    <p:sldId id="270" r:id="rId5"/>
    <p:sldId id="275" r:id="rId6"/>
    <p:sldId id="277" r:id="rId7"/>
    <p:sldId id="276" r:id="rId8"/>
    <p:sldId id="260" r:id="rId9"/>
    <p:sldId id="259" r:id="rId10"/>
    <p:sldId id="263" r:id="rId11"/>
    <p:sldId id="264" r:id="rId12"/>
    <p:sldId id="291" r:id="rId13"/>
    <p:sldId id="292" r:id="rId14"/>
    <p:sldId id="266" r:id="rId15"/>
    <p:sldId id="271" r:id="rId16"/>
    <p:sldId id="278" r:id="rId17"/>
    <p:sldId id="268" r:id="rId18"/>
    <p:sldId id="279" r:id="rId19"/>
    <p:sldId id="280" r:id="rId20"/>
    <p:sldId id="281" r:id="rId21"/>
    <p:sldId id="272" r:id="rId22"/>
    <p:sldId id="284" r:id="rId23"/>
    <p:sldId id="283" r:id="rId24"/>
    <p:sldId id="285" r:id="rId25"/>
    <p:sldId id="287" r:id="rId26"/>
    <p:sldId id="286" r:id="rId27"/>
    <p:sldId id="289" r:id="rId28"/>
    <p:sldId id="288" r:id="rId29"/>
    <p:sldId id="26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4A86CE"/>
    <a:srgbClr val="26FA6D"/>
    <a:srgbClr val="94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99718" autoAdjust="0"/>
  </p:normalViewPr>
  <p:slideViewPr>
    <p:cSldViewPr snapToGrid="0">
      <p:cViewPr>
        <p:scale>
          <a:sx n="124" d="100"/>
          <a:sy n="124" d="100"/>
        </p:scale>
        <p:origin x="-1254" y="60"/>
      </p:cViewPr>
      <p:guideLst>
        <p:guide orient="horz" pos="2183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4ADDB-AD80-4D8A-94A3-3C5BD264FF91}" type="doc">
      <dgm:prSet loTypeId="urn:microsoft.com/office/officeart/2005/8/layout/vList3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CC3305-4B12-44EA-8D88-70FA0A5C1279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78A19D8B-AF52-4B1F-81C1-5EDE3AB1BF9F}" type="parTrans" cxnId="{B0B4B742-F556-476B-923F-B9DAC429B609}">
      <dgm:prSet/>
      <dgm:spPr/>
      <dgm:t>
        <a:bodyPr/>
        <a:lstStyle/>
        <a:p>
          <a:endParaRPr lang="ru-RU"/>
        </a:p>
      </dgm:t>
    </dgm:pt>
    <dgm:pt modelId="{149EE494-CACA-4CF1-8064-4DB816D5F8CC}" type="sibTrans" cxnId="{B0B4B742-F556-476B-923F-B9DAC429B609}">
      <dgm:prSet/>
      <dgm:spPr/>
      <dgm:t>
        <a:bodyPr/>
        <a:lstStyle/>
        <a:p>
          <a:endParaRPr lang="ru-RU"/>
        </a:p>
      </dgm:t>
    </dgm:pt>
    <dgm:pt modelId="{DB5E2437-2C22-44E0-87BB-F50875B47A11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F1682A49-D421-4876-8BA3-E2365145DE5B}" type="parTrans" cxnId="{BE03ACC6-0283-4E3A-8530-64A93AC6486F}">
      <dgm:prSet/>
      <dgm:spPr/>
      <dgm:t>
        <a:bodyPr/>
        <a:lstStyle/>
        <a:p>
          <a:endParaRPr lang="ru-RU"/>
        </a:p>
      </dgm:t>
    </dgm:pt>
    <dgm:pt modelId="{F17E6693-1881-4EF1-9FD6-7779EBFF2E57}" type="sibTrans" cxnId="{BE03ACC6-0283-4E3A-8530-64A93AC6486F}">
      <dgm:prSet/>
      <dgm:spPr/>
      <dgm:t>
        <a:bodyPr/>
        <a:lstStyle/>
        <a:p>
          <a:endParaRPr lang="ru-RU"/>
        </a:p>
      </dgm:t>
    </dgm:pt>
    <dgm:pt modelId="{F6949740-431B-4E74-A861-8532E367FAF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dirty="0">
            <a:solidFill>
              <a:schemeClr val="bg1"/>
            </a:solidFill>
          </a:endParaRPr>
        </a:p>
      </dgm:t>
    </dgm:pt>
    <dgm:pt modelId="{F31377C3-6E4E-4552-B05E-6016B99FB238}" type="parTrans" cxnId="{E324E890-8226-46BE-9154-F10D38387827}">
      <dgm:prSet/>
      <dgm:spPr/>
      <dgm:t>
        <a:bodyPr/>
        <a:lstStyle/>
        <a:p>
          <a:endParaRPr lang="ru-RU"/>
        </a:p>
      </dgm:t>
    </dgm:pt>
    <dgm:pt modelId="{88424463-B657-4A24-A566-0D137E931A71}" type="sibTrans" cxnId="{E324E890-8226-46BE-9154-F10D38387827}">
      <dgm:prSet/>
      <dgm:spPr/>
      <dgm:t>
        <a:bodyPr/>
        <a:lstStyle/>
        <a:p>
          <a:endParaRPr lang="ru-RU"/>
        </a:p>
      </dgm:t>
    </dgm:pt>
    <dgm:pt modelId="{F8BA962B-7CEE-4EF6-857F-469E589DBD1B}" type="pres">
      <dgm:prSet presAssocID="{CC04ADDB-AD80-4D8A-94A3-3C5BD264FF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DF087-3053-466A-8733-9877A38D3295}" type="pres">
      <dgm:prSet presAssocID="{39CC3305-4B12-44EA-8D88-70FA0A5C1279}" presName="composite" presStyleCnt="0"/>
      <dgm:spPr/>
    </dgm:pt>
    <dgm:pt modelId="{AE5C23DA-42E2-44D0-9151-DA5F4B0BE249}" type="pres">
      <dgm:prSet presAssocID="{39CC3305-4B12-44EA-8D88-70FA0A5C1279}" presName="imgShp" presStyleLbl="fgImgPlace1" presStyleIdx="0" presStyleCnt="3" custScaleX="184153" custScaleY="182476" custLinFactX="-10598" custLinFactY="83374" custLinFactNeighborX="-100000" custLinFactNeighborY="100000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07CD797C-2361-4A39-A512-EC33B86440FC}" type="pres">
      <dgm:prSet presAssocID="{39CC3305-4B12-44EA-8D88-70FA0A5C1279}" presName="txShp" presStyleLbl="node1" presStyleIdx="0" presStyleCnt="3" custScaleY="14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0EBD1-8149-491E-B1E5-02C0C384624F}" type="pres">
      <dgm:prSet presAssocID="{149EE494-CACA-4CF1-8064-4DB816D5F8CC}" presName="spacing" presStyleCnt="0"/>
      <dgm:spPr/>
    </dgm:pt>
    <dgm:pt modelId="{0D18EEA8-D68A-4634-9B46-A1854EEF1FF5}" type="pres">
      <dgm:prSet presAssocID="{DB5E2437-2C22-44E0-87BB-F50875B47A11}" presName="composite" presStyleCnt="0"/>
      <dgm:spPr/>
    </dgm:pt>
    <dgm:pt modelId="{C1F2E8FF-EB1D-4102-8AD4-0CF6EF81F04F}" type="pres">
      <dgm:prSet presAssocID="{DB5E2437-2C22-44E0-87BB-F50875B47A11}" presName="imgShp" presStyleLbl="fgImgPlace1" presStyleIdx="1" presStyleCnt="3" custScaleX="189072" custScaleY="157623" custLinFactX="-4920" custLinFactY="-91882" custLinFactNeighborX="-100000" custLinFactNeighborY="-100000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D2CB0A7E-28CB-4092-BB24-D7CE83731AF6}" type="pres">
      <dgm:prSet presAssocID="{DB5E2437-2C22-44E0-87BB-F50875B47A11}" presName="txShp" presStyleLbl="node1" presStyleIdx="1" presStyleCnt="3" custScaleY="144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7D173-B89B-42BF-9F0B-2BC5C5AD8360}" type="pres">
      <dgm:prSet presAssocID="{F17E6693-1881-4EF1-9FD6-7779EBFF2E57}" presName="spacing" presStyleCnt="0"/>
      <dgm:spPr/>
    </dgm:pt>
    <dgm:pt modelId="{2D0AFC8D-0B56-4A5B-9E04-22F8A33FDF9A}" type="pres">
      <dgm:prSet presAssocID="{F6949740-431B-4E74-A861-8532E367FAF0}" presName="composite" presStyleCnt="0"/>
      <dgm:spPr/>
    </dgm:pt>
    <dgm:pt modelId="{7B57609D-6E50-4A24-B105-BB61CFB0A1BA}" type="pres">
      <dgm:prSet presAssocID="{F6949740-431B-4E74-A861-8532E367FAF0}" presName="imgShp" presStyleLbl="fgImgPlace1" presStyleIdx="2" presStyleCnt="3" custScaleX="200203" custScaleY="170285" custLinFactX="-5556" custLinFactNeighborX="-100000" custLinFactNeighborY="-6701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493125AE-D167-4C52-A535-BA78420D0ADD}" type="pres">
      <dgm:prSet presAssocID="{F6949740-431B-4E74-A861-8532E367FAF0}" presName="txShp" presStyleLbl="node1" presStyleIdx="2" presStyleCnt="3" custScaleY="138137" custLinFactNeighborX="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2AE9C-2B48-4BB8-AC5D-A45E3D6BFD09}" type="presOf" srcId="{DB5E2437-2C22-44E0-87BB-F50875B47A11}" destId="{D2CB0A7E-28CB-4092-BB24-D7CE83731AF6}" srcOrd="0" destOrd="0" presId="urn:microsoft.com/office/officeart/2005/8/layout/vList3"/>
    <dgm:cxn modelId="{B0B4B742-F556-476B-923F-B9DAC429B609}" srcId="{CC04ADDB-AD80-4D8A-94A3-3C5BD264FF91}" destId="{39CC3305-4B12-44EA-8D88-70FA0A5C1279}" srcOrd="0" destOrd="0" parTransId="{78A19D8B-AF52-4B1F-81C1-5EDE3AB1BF9F}" sibTransId="{149EE494-CACA-4CF1-8064-4DB816D5F8CC}"/>
    <dgm:cxn modelId="{F086A207-3141-4EAC-84CD-F3BAC93D48A0}" type="presOf" srcId="{F6949740-431B-4E74-A861-8532E367FAF0}" destId="{493125AE-D167-4C52-A535-BA78420D0ADD}" srcOrd="0" destOrd="0" presId="urn:microsoft.com/office/officeart/2005/8/layout/vList3"/>
    <dgm:cxn modelId="{106D5148-3BA0-4674-8AB6-7F8B02DC96A6}" type="presOf" srcId="{CC04ADDB-AD80-4D8A-94A3-3C5BD264FF91}" destId="{F8BA962B-7CEE-4EF6-857F-469E589DBD1B}" srcOrd="0" destOrd="0" presId="urn:microsoft.com/office/officeart/2005/8/layout/vList3"/>
    <dgm:cxn modelId="{E324E890-8226-46BE-9154-F10D38387827}" srcId="{CC04ADDB-AD80-4D8A-94A3-3C5BD264FF91}" destId="{F6949740-431B-4E74-A861-8532E367FAF0}" srcOrd="2" destOrd="0" parTransId="{F31377C3-6E4E-4552-B05E-6016B99FB238}" sibTransId="{88424463-B657-4A24-A566-0D137E931A71}"/>
    <dgm:cxn modelId="{60698B8E-B5A2-462E-8C8B-C09C6223E717}" type="presOf" srcId="{39CC3305-4B12-44EA-8D88-70FA0A5C1279}" destId="{07CD797C-2361-4A39-A512-EC33B86440FC}" srcOrd="0" destOrd="0" presId="urn:microsoft.com/office/officeart/2005/8/layout/vList3"/>
    <dgm:cxn modelId="{BE03ACC6-0283-4E3A-8530-64A93AC6486F}" srcId="{CC04ADDB-AD80-4D8A-94A3-3C5BD264FF91}" destId="{DB5E2437-2C22-44E0-87BB-F50875B47A11}" srcOrd="1" destOrd="0" parTransId="{F1682A49-D421-4876-8BA3-E2365145DE5B}" sibTransId="{F17E6693-1881-4EF1-9FD6-7779EBFF2E57}"/>
    <dgm:cxn modelId="{E588BDFD-59A0-43F7-B0EE-DBD0EFE9DD88}" type="presParOf" srcId="{F8BA962B-7CEE-4EF6-857F-469E589DBD1B}" destId="{F5FDF087-3053-466A-8733-9877A38D3295}" srcOrd="0" destOrd="0" presId="urn:microsoft.com/office/officeart/2005/8/layout/vList3"/>
    <dgm:cxn modelId="{02367EE4-AA57-49D3-8C3F-EABB43B48987}" type="presParOf" srcId="{F5FDF087-3053-466A-8733-9877A38D3295}" destId="{AE5C23DA-42E2-44D0-9151-DA5F4B0BE249}" srcOrd="0" destOrd="0" presId="urn:microsoft.com/office/officeart/2005/8/layout/vList3"/>
    <dgm:cxn modelId="{261422CB-2E4F-47A5-AFA9-C0B817BA5893}" type="presParOf" srcId="{F5FDF087-3053-466A-8733-9877A38D3295}" destId="{07CD797C-2361-4A39-A512-EC33B86440FC}" srcOrd="1" destOrd="0" presId="urn:microsoft.com/office/officeart/2005/8/layout/vList3"/>
    <dgm:cxn modelId="{4B7A9A5B-CC8F-485C-9160-7C848177F204}" type="presParOf" srcId="{F8BA962B-7CEE-4EF6-857F-469E589DBD1B}" destId="{A240EBD1-8149-491E-B1E5-02C0C384624F}" srcOrd="1" destOrd="0" presId="urn:microsoft.com/office/officeart/2005/8/layout/vList3"/>
    <dgm:cxn modelId="{D609E30E-8FCB-447A-A470-942B0B9914C3}" type="presParOf" srcId="{F8BA962B-7CEE-4EF6-857F-469E589DBD1B}" destId="{0D18EEA8-D68A-4634-9B46-A1854EEF1FF5}" srcOrd="2" destOrd="0" presId="urn:microsoft.com/office/officeart/2005/8/layout/vList3"/>
    <dgm:cxn modelId="{13D7444E-D64E-48EA-8190-B138D164EBFD}" type="presParOf" srcId="{0D18EEA8-D68A-4634-9B46-A1854EEF1FF5}" destId="{C1F2E8FF-EB1D-4102-8AD4-0CF6EF81F04F}" srcOrd="0" destOrd="0" presId="urn:microsoft.com/office/officeart/2005/8/layout/vList3"/>
    <dgm:cxn modelId="{BF8D4305-8BEF-40BE-A5E9-6F3903B7A05A}" type="presParOf" srcId="{0D18EEA8-D68A-4634-9B46-A1854EEF1FF5}" destId="{D2CB0A7E-28CB-4092-BB24-D7CE83731AF6}" srcOrd="1" destOrd="0" presId="urn:microsoft.com/office/officeart/2005/8/layout/vList3"/>
    <dgm:cxn modelId="{D3FE4E98-8ABB-42F1-B0FA-8FAB6B597B34}" type="presParOf" srcId="{F8BA962B-7CEE-4EF6-857F-469E589DBD1B}" destId="{CD27D173-B89B-42BF-9F0B-2BC5C5AD8360}" srcOrd="3" destOrd="0" presId="urn:microsoft.com/office/officeart/2005/8/layout/vList3"/>
    <dgm:cxn modelId="{A40009F4-0D27-4553-BCE4-2D71A82CF6F4}" type="presParOf" srcId="{F8BA962B-7CEE-4EF6-857F-469E589DBD1B}" destId="{2D0AFC8D-0B56-4A5B-9E04-22F8A33FDF9A}" srcOrd="4" destOrd="0" presId="urn:microsoft.com/office/officeart/2005/8/layout/vList3"/>
    <dgm:cxn modelId="{AB8076E4-B59D-46EF-B3B9-24CE44867321}" type="presParOf" srcId="{2D0AFC8D-0B56-4A5B-9E04-22F8A33FDF9A}" destId="{7B57609D-6E50-4A24-B105-BB61CFB0A1BA}" srcOrd="0" destOrd="0" presId="urn:microsoft.com/office/officeart/2005/8/layout/vList3"/>
    <dgm:cxn modelId="{E77686BB-8BB9-43F8-9D34-8A928B00EF63}" type="presParOf" srcId="{2D0AFC8D-0B56-4A5B-9E04-22F8A33FDF9A}" destId="{493125AE-D167-4C52-A535-BA78420D0A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EDAD4-CCE4-479A-8D77-AFF329D58500}" type="doc">
      <dgm:prSet loTypeId="urn:microsoft.com/office/officeart/2005/8/layout/default#1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8E699B0-1F12-4175-AF8F-12400DC3F3A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0C082-D915-4E2D-8B8B-01C73699485A}" type="par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085CD-3ADD-41C0-8710-4BAEB2261B41}" type="sib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58872-9D45-49AC-BA19-84F07A800E0F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AEBB8-42FA-4CE5-8F10-4A375FFAFAF2}" type="par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B251C-C5D4-40A1-A3BB-D7947C5366E3}" type="sib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D2970-FCD8-457A-8161-A7146659973A}">
      <dgm:prSet phldrT="[Текст]"/>
      <dgm:spPr>
        <a:solidFill>
          <a:srgbClr val="4A86CE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3DA0D-9A69-4031-810A-6557EAF1B331}" type="par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3917A-4A73-40A5-83BE-882C4569669C}" type="sib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69494-6BC3-4829-8B7B-1CF5CD4CF813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6A699-82A1-48C4-BB2C-E1D4C0542E26}" type="par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EB4FA-2363-4097-BD20-DEBAFBCB7A27}" type="sib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A96A1-92EF-4926-BBB3-999271C64DFA}" type="pres">
      <dgm:prSet presAssocID="{22BEDAD4-CCE4-479A-8D77-AFF329D585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BA94C-392D-4898-938A-C412F2154E2F}" type="pres">
      <dgm:prSet presAssocID="{E8E699B0-1F12-4175-AF8F-12400DC3F3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8F77C-3DC0-4ABE-ABE0-86CFB8E93F99}" type="pres">
      <dgm:prSet presAssocID="{E55085CD-3ADD-41C0-8710-4BAEB2261B41}" presName="sibTrans" presStyleCnt="0"/>
      <dgm:spPr/>
    </dgm:pt>
    <dgm:pt modelId="{E976E4B5-7A97-4279-B283-A4A081917AB9}" type="pres">
      <dgm:prSet presAssocID="{E0658872-9D45-49AC-BA19-84F07A800E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11F88-2424-4461-86FA-33E1CDB0D0AB}" type="pres">
      <dgm:prSet presAssocID="{B87B251C-C5D4-40A1-A3BB-D7947C5366E3}" presName="sibTrans" presStyleCnt="0"/>
      <dgm:spPr/>
    </dgm:pt>
    <dgm:pt modelId="{1B634909-244A-459A-90B4-30615C22A30C}" type="pres">
      <dgm:prSet presAssocID="{FBFD2970-FCD8-457A-8161-A714665997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1EFCD-9EBA-4081-82F4-992FFD8A27F3}" type="pres">
      <dgm:prSet presAssocID="{10A3917A-4A73-40A5-83BE-882C4569669C}" presName="sibTrans" presStyleCnt="0"/>
      <dgm:spPr/>
    </dgm:pt>
    <dgm:pt modelId="{7BF6C68E-115F-4B67-BAA6-2E9034D4B003}" type="pres">
      <dgm:prSet presAssocID="{D8B69494-6BC3-4829-8B7B-1CF5CD4CF8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4EEF8-83E8-43A4-8644-E8CED3B0BB47}" type="presOf" srcId="{E0658872-9D45-49AC-BA19-84F07A800E0F}" destId="{E976E4B5-7A97-4279-B283-A4A081917AB9}" srcOrd="0" destOrd="0" presId="urn:microsoft.com/office/officeart/2005/8/layout/default#1"/>
    <dgm:cxn modelId="{1ECC04F6-B5A3-404D-9AD4-AA703162939B}" type="presOf" srcId="{D8B69494-6BC3-4829-8B7B-1CF5CD4CF813}" destId="{7BF6C68E-115F-4B67-BAA6-2E9034D4B003}" srcOrd="0" destOrd="0" presId="urn:microsoft.com/office/officeart/2005/8/layout/default#1"/>
    <dgm:cxn modelId="{16617486-4A3F-4CAF-84F1-F6BA1F83FFFC}" srcId="{22BEDAD4-CCE4-479A-8D77-AFF329D58500}" destId="{FBFD2970-FCD8-457A-8161-A7146659973A}" srcOrd="2" destOrd="0" parTransId="{16B3DA0D-9A69-4031-810A-6557EAF1B331}" sibTransId="{10A3917A-4A73-40A5-83BE-882C4569669C}"/>
    <dgm:cxn modelId="{BAD3C9C9-730A-4215-B3C2-68894C348840}" srcId="{22BEDAD4-CCE4-479A-8D77-AFF329D58500}" destId="{E0658872-9D45-49AC-BA19-84F07A800E0F}" srcOrd="1" destOrd="0" parTransId="{0EDAEBB8-42FA-4CE5-8F10-4A375FFAFAF2}" sibTransId="{B87B251C-C5D4-40A1-A3BB-D7947C5366E3}"/>
    <dgm:cxn modelId="{98230218-1E64-4ABD-A03E-BA3585DF9531}" srcId="{22BEDAD4-CCE4-479A-8D77-AFF329D58500}" destId="{E8E699B0-1F12-4175-AF8F-12400DC3F3AE}" srcOrd="0" destOrd="0" parTransId="{99E0C082-D915-4E2D-8B8B-01C73699485A}" sibTransId="{E55085CD-3ADD-41C0-8710-4BAEB2261B41}"/>
    <dgm:cxn modelId="{01A789DB-1F39-4D62-9967-914971A4D0F3}" type="presOf" srcId="{FBFD2970-FCD8-457A-8161-A7146659973A}" destId="{1B634909-244A-459A-90B4-30615C22A30C}" srcOrd="0" destOrd="0" presId="urn:microsoft.com/office/officeart/2005/8/layout/default#1"/>
    <dgm:cxn modelId="{FFE4E11E-6C8A-4DB2-A436-84AB469DF8A4}" srcId="{22BEDAD4-CCE4-479A-8D77-AFF329D58500}" destId="{D8B69494-6BC3-4829-8B7B-1CF5CD4CF813}" srcOrd="3" destOrd="0" parTransId="{2B76A699-82A1-48C4-BB2C-E1D4C0542E26}" sibTransId="{6ACEB4FA-2363-4097-BD20-DEBAFBCB7A27}"/>
    <dgm:cxn modelId="{B5CCBDF9-2764-4214-8A6C-89D9C6EF79C4}" type="presOf" srcId="{E8E699B0-1F12-4175-AF8F-12400DC3F3AE}" destId="{EBFBA94C-392D-4898-938A-C412F2154E2F}" srcOrd="0" destOrd="0" presId="urn:microsoft.com/office/officeart/2005/8/layout/default#1"/>
    <dgm:cxn modelId="{8D98454B-6B11-4759-A2FD-4A8B6B65E34D}" type="presOf" srcId="{22BEDAD4-CCE4-479A-8D77-AFF329D58500}" destId="{BBCA96A1-92EF-4926-BBB3-999271C64DFA}" srcOrd="0" destOrd="0" presId="urn:microsoft.com/office/officeart/2005/8/layout/default#1"/>
    <dgm:cxn modelId="{05FCE4AC-F384-4087-B96A-19112AD05462}" type="presParOf" srcId="{BBCA96A1-92EF-4926-BBB3-999271C64DFA}" destId="{EBFBA94C-392D-4898-938A-C412F2154E2F}" srcOrd="0" destOrd="0" presId="urn:microsoft.com/office/officeart/2005/8/layout/default#1"/>
    <dgm:cxn modelId="{87C167A8-F698-4BBD-9BB5-6EC109448529}" type="presParOf" srcId="{BBCA96A1-92EF-4926-BBB3-999271C64DFA}" destId="{9B38F77C-3DC0-4ABE-ABE0-86CFB8E93F99}" srcOrd="1" destOrd="0" presId="urn:microsoft.com/office/officeart/2005/8/layout/default#1"/>
    <dgm:cxn modelId="{050683DB-0C81-48AD-B7FD-7A4DDFF276B4}" type="presParOf" srcId="{BBCA96A1-92EF-4926-BBB3-999271C64DFA}" destId="{E976E4B5-7A97-4279-B283-A4A081917AB9}" srcOrd="2" destOrd="0" presId="urn:microsoft.com/office/officeart/2005/8/layout/default#1"/>
    <dgm:cxn modelId="{9A0E0010-F217-4065-AE82-89033A8885FD}" type="presParOf" srcId="{BBCA96A1-92EF-4926-BBB3-999271C64DFA}" destId="{D7211F88-2424-4461-86FA-33E1CDB0D0AB}" srcOrd="3" destOrd="0" presId="urn:microsoft.com/office/officeart/2005/8/layout/default#1"/>
    <dgm:cxn modelId="{47428142-3D79-4C9D-850C-8F291FD56559}" type="presParOf" srcId="{BBCA96A1-92EF-4926-BBB3-999271C64DFA}" destId="{1B634909-244A-459A-90B4-30615C22A30C}" srcOrd="4" destOrd="0" presId="urn:microsoft.com/office/officeart/2005/8/layout/default#1"/>
    <dgm:cxn modelId="{9E6EA7FF-373C-4336-887C-4525BBF2E8DF}" type="presParOf" srcId="{BBCA96A1-92EF-4926-BBB3-999271C64DFA}" destId="{F101EFCD-9EBA-4081-82F4-992FFD8A27F3}" srcOrd="5" destOrd="0" presId="urn:microsoft.com/office/officeart/2005/8/layout/default#1"/>
    <dgm:cxn modelId="{25D058C2-D834-41B7-8708-BAE03C9A2EDF}" type="presParOf" srcId="{BBCA96A1-92EF-4926-BBB3-999271C64DFA}" destId="{7BF6C68E-115F-4B67-BAA6-2E9034D4B00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D797C-2361-4A39-A512-EC33B86440FC}">
      <dsp:nvSpPr>
        <dsp:cNvPr id="0" name=""/>
        <dsp:cNvSpPr/>
      </dsp:nvSpPr>
      <dsp:spPr>
        <a:xfrm rot="10800000">
          <a:off x="1730673" y="108057"/>
          <a:ext cx="5745982" cy="9077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957606" y="108057"/>
        <a:ext cx="5519049" cy="907733"/>
      </dsp:txXfrm>
    </dsp:sp>
    <dsp:sp modelId="{AE5C23DA-42E2-44D0-9151-DA5F4B0BE249}">
      <dsp:nvSpPr>
        <dsp:cNvPr id="0" name=""/>
        <dsp:cNvSpPr/>
      </dsp:nvSpPr>
      <dsp:spPr>
        <a:xfrm>
          <a:off x="483161" y="1129044"/>
          <a:ext cx="1133507" cy="112318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B0A7E-28CB-4092-BB24-D7CE83731AF6}">
      <dsp:nvSpPr>
        <dsp:cNvPr id="0" name=""/>
        <dsp:cNvSpPr/>
      </dsp:nvSpPr>
      <dsp:spPr>
        <a:xfrm rot="10800000">
          <a:off x="1738242" y="1347674"/>
          <a:ext cx="5745982" cy="889371"/>
        </a:xfrm>
        <a:prstGeom prst="homePlat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960585" y="1347674"/>
        <a:ext cx="5523639" cy="889371"/>
      </dsp:txXfrm>
    </dsp:sp>
    <dsp:sp modelId="{C1F2E8FF-EB1D-4102-8AD4-0CF6EF81F04F}">
      <dsp:nvSpPr>
        <dsp:cNvPr id="0" name=""/>
        <dsp:cNvSpPr/>
      </dsp:nvSpPr>
      <dsp:spPr>
        <a:xfrm>
          <a:off x="510541" y="126174"/>
          <a:ext cx="1163785" cy="970208"/>
        </a:xfrm>
        <a:prstGeom prst="ellipse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125AE-D167-4C52-A535-BA78420D0ADD}">
      <dsp:nvSpPr>
        <dsp:cNvPr id="0" name=""/>
        <dsp:cNvSpPr/>
      </dsp:nvSpPr>
      <dsp:spPr>
        <a:xfrm rot="10800000">
          <a:off x="1793352" y="2560143"/>
          <a:ext cx="5745982" cy="850267"/>
        </a:xfrm>
        <a:prstGeom prst="homePlat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2005919" y="2560143"/>
        <a:ext cx="5533415" cy="850267"/>
      </dsp:txXfrm>
    </dsp:sp>
    <dsp:sp modelId="{7B57609D-6E50-4A24-B105-BB61CFB0A1BA}">
      <dsp:nvSpPr>
        <dsp:cNvPr id="0" name=""/>
        <dsp:cNvSpPr/>
      </dsp:nvSpPr>
      <dsp:spPr>
        <a:xfrm>
          <a:off x="489497" y="2419957"/>
          <a:ext cx="1232299" cy="1048146"/>
        </a:xfrm>
        <a:prstGeom prst="ellipse">
          <a:avLst/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BA94C-392D-4898-938A-C412F2154E2F}">
      <dsp:nvSpPr>
        <dsp:cNvPr id="0" name=""/>
        <dsp:cNvSpPr/>
      </dsp:nvSpPr>
      <dsp:spPr>
        <a:xfrm>
          <a:off x="930" y="7961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79610"/>
        <a:ext cx="3627685" cy="2176611"/>
      </dsp:txXfrm>
    </dsp:sp>
    <dsp:sp modelId="{E976E4B5-7A97-4279-B283-A4A081917AB9}">
      <dsp:nvSpPr>
        <dsp:cNvPr id="0" name=""/>
        <dsp:cNvSpPr/>
      </dsp:nvSpPr>
      <dsp:spPr>
        <a:xfrm>
          <a:off x="3991384" y="79610"/>
          <a:ext cx="3627685" cy="21766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79610"/>
        <a:ext cx="3627685" cy="2176611"/>
      </dsp:txXfrm>
    </dsp:sp>
    <dsp:sp modelId="{1B634909-244A-459A-90B4-30615C22A30C}">
      <dsp:nvSpPr>
        <dsp:cNvPr id="0" name=""/>
        <dsp:cNvSpPr/>
      </dsp:nvSpPr>
      <dsp:spPr>
        <a:xfrm>
          <a:off x="930" y="2618990"/>
          <a:ext cx="3627685" cy="2176611"/>
        </a:xfrm>
        <a:prstGeom prst="rect">
          <a:avLst/>
        </a:prstGeom>
        <a:solidFill>
          <a:srgbClr val="4A86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2618990"/>
        <a:ext cx="3627685" cy="2176611"/>
      </dsp:txXfrm>
    </dsp:sp>
    <dsp:sp modelId="{7BF6C68E-115F-4B67-BAA6-2E9034D4B003}">
      <dsp:nvSpPr>
        <dsp:cNvPr id="0" name=""/>
        <dsp:cNvSpPr/>
      </dsp:nvSpPr>
      <dsp:spPr>
        <a:xfrm>
          <a:off x="3991384" y="261899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2618990"/>
        <a:ext cx="3627685" cy="217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7182-61E0-4B24-92E2-C5D18AF105DC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EEED-785D-4D88-A322-B4BABDE90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0D42-E8CC-4614-8F4A-BCDC25B88315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1780-D7CC-4849-8404-7178B38E9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731A-D38B-433D-A63C-7724909350DA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9C567-0C73-412F-8E57-E2380EF2A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3EA8-8233-46F5-A4CB-7437CD053B41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E302-8907-44A0-AB02-5ADE8C9D4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6287-53D1-4027-AE89-E4AF184573A0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B143-A7D9-480C-B98F-732D96EC7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9731-F5D0-475F-B446-565C19F49F8D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1E2A-BDFB-46FC-96F1-EA7E509A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FAE4-7EFF-4B40-BEC5-6A6D4F513628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4F4-9ED7-4730-AAB6-8D0CE92AE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1087-F551-46AA-B698-40E7A6CA1E3A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E301-2C33-47A6-98EE-A82C0456E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2325-53E7-46CA-93DA-90BE21EED2A0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7E29-A5ED-4981-844E-4B102FFA8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9D50-FE28-465D-9B78-9F7A9E9AD731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1DA79-679B-4E14-8B66-F712E4478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F0A1-88D0-463D-9983-B4ACD98DF063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090-F4AF-40B8-B887-7F8FFBEF4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20000"/>
                <a:lumOff val="80000"/>
              </a:schemeClr>
            </a:gs>
            <a:gs pos="96000">
              <a:schemeClr val="accent1">
                <a:lumMod val="60000"/>
                <a:lumOff val="40000"/>
              </a:schemeClr>
            </a:gs>
            <a:gs pos="53000">
              <a:schemeClr val="accent1">
                <a:lumMod val="60000"/>
                <a:lumOff val="40000"/>
              </a:schemeClr>
            </a:gs>
            <a:gs pos="10000">
              <a:srgbClr val="297CC8"/>
            </a:gs>
            <a:gs pos="3000">
              <a:srgbClr val="00B0F0">
                <a:alpha val="1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43B2F4-B6D3-4CEB-BAE8-F01FA984F533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4304E9-761C-4C01-93D9-775BC05BC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286125" y="1423988"/>
            <a:ext cx="49006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Таловского городского поселения для граждан</a:t>
            </a:r>
            <a:b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2021г.-2023 г.</a:t>
            </a:r>
          </a:p>
          <a:p>
            <a:pPr algn="ctr"/>
            <a:endParaRPr lang="ru-RU" sz="40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78" name="Диаграмма 9"/>
          <p:cNvGraphicFramePr>
            <a:graphicFrameLocks/>
          </p:cNvGraphicFramePr>
          <p:nvPr/>
        </p:nvGraphicFramePr>
        <p:xfrm>
          <a:off x="131763" y="498475"/>
          <a:ext cx="9347200" cy="635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Диаграмма" r:id="rId3" imgW="8848657" imgH="6019890" progId="Excel.Chart.8">
                  <p:embed/>
                </p:oleObj>
              </mc:Choice>
              <mc:Fallback>
                <p:oleObj name="Диаграмма" r:id="rId3" imgW="8848657" imgH="6019890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498475"/>
                        <a:ext cx="9347200" cy="635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02" name="Диаграмма 9"/>
          <p:cNvGraphicFramePr>
            <a:graphicFrameLocks/>
          </p:cNvGraphicFramePr>
          <p:nvPr/>
        </p:nvGraphicFramePr>
        <p:xfrm>
          <a:off x="0" y="619125"/>
          <a:ext cx="9204325" cy="623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Диаграмма" r:id="rId3" imgW="8858385" imgH="6029325" progId="Excel.Chart.8">
                  <p:embed/>
                </p:oleObj>
              </mc:Choice>
              <mc:Fallback>
                <p:oleObj name="Диаграмма" r:id="rId3" imgW="8858385" imgH="6029325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125"/>
                        <a:ext cx="9204325" cy="623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035" name="Диаграмма 9"/>
          <p:cNvGraphicFramePr>
            <a:graphicFrameLocks/>
          </p:cNvGraphicFramePr>
          <p:nvPr/>
        </p:nvGraphicFramePr>
        <p:xfrm>
          <a:off x="80963" y="619125"/>
          <a:ext cx="9063037" cy="623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Диаграмма" r:id="rId3" imgW="8848657" imgH="6095910" progId="Excel.Chart.8">
                  <p:embed/>
                </p:oleObj>
              </mc:Choice>
              <mc:Fallback>
                <p:oleObj name="Диаграмма" r:id="rId3" imgW="8848657" imgH="6095910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619125"/>
                        <a:ext cx="9063037" cy="623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Неналоговые доходы Таловского городского поселения</a:t>
            </a:r>
          </a:p>
        </p:txBody>
      </p:sp>
      <p:sp>
        <p:nvSpPr>
          <p:cNvPr id="45062" name="Прямоугольник 2"/>
          <p:cNvSpPr>
            <a:spLocks noChangeArrowheads="1"/>
          </p:cNvSpPr>
          <p:nvPr/>
        </p:nvSpPr>
        <p:spPr bwMode="auto">
          <a:xfrm>
            <a:off x="0" y="68580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поступления от использования и продажи имущества, находящегося в муниципальной собственности, от уплаты пошлин и сборов, установленных законодательством РФ(аренда земли, доходы от сдачи в аренду имущества, от продажи земли и имущества, штрафы, пени, прочие неналоговые доходы)</a:t>
            </a:r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60" name="Диаграмма 44"/>
          <p:cNvGraphicFramePr>
            <a:graphicFrameLocks/>
          </p:cNvGraphicFramePr>
          <p:nvPr/>
        </p:nvGraphicFramePr>
        <p:xfrm>
          <a:off x="-9525" y="2133600"/>
          <a:ext cx="915352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Диаграмма" r:id="rId3" imgW="8753543" imgH="4514850" progId="Excel.Chart.8">
                  <p:embed/>
                </p:oleObj>
              </mc:Choice>
              <mc:Fallback>
                <p:oleObj name="Диаграмма" r:id="rId3" imgW="8753543" imgH="4514850" progId="Excel.Chart.8">
                  <p:embed/>
                  <p:pic>
                    <p:nvPicPr>
                      <p:cNvPr id="0" name="Диаграмма 4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" y="2133600"/>
                        <a:ext cx="9153525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Прямоугольник 3"/>
          <p:cNvSpPr>
            <a:spLocks noChangeArrowheads="1"/>
          </p:cNvSpPr>
          <p:nvPr/>
        </p:nvSpPr>
        <p:spPr bwMode="auto">
          <a:xfrm>
            <a:off x="185738" y="685800"/>
            <a:ext cx="89582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Дотации (средства, предоставляемые бюджету другого уровня бюджетной системы на безвозмездной и безвозвратной основах для покрытия текущих расходов.) 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-Субсидии (бюджетные средства, передаваемые бюджету другого уровня, юридическому или физическому лицам на условиях долевого финансирования целевых расходов)</a:t>
            </a:r>
          </a:p>
        </p:txBody>
      </p:sp>
      <p:graphicFrame>
        <p:nvGraphicFramePr>
          <p:cNvPr id="27651" name="Диаграмма 45"/>
          <p:cNvGraphicFramePr>
            <a:graphicFrameLocks/>
          </p:cNvGraphicFramePr>
          <p:nvPr/>
        </p:nvGraphicFramePr>
        <p:xfrm>
          <a:off x="254000" y="2154238"/>
          <a:ext cx="9753600" cy="470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Диаграмма" r:id="rId3" imgW="8858385" imgH="4324260" progId="Excel.Chart.8">
                  <p:embed/>
                </p:oleObj>
              </mc:Choice>
              <mc:Fallback>
                <p:oleObj name="Диаграмма" r:id="rId3" imgW="8858385" imgH="4324260" progId="Excel.Chart.8">
                  <p:embed/>
                  <p:pic>
                    <p:nvPicPr>
                      <p:cNvPr id="0" name="Диаграмма 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2154238"/>
                        <a:ext cx="9753600" cy="470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0" y="700088"/>
            <a:ext cx="901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	Основными задачами, стоящими перед органами местного самоуправления являются улучшение санитарного и экологического состояния территории городского поселения, улучшение состояния зелёного фонда поселения, повышение уровня комфортности и привлекательности для проживания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02318" y="3681412"/>
            <a:ext cx="4571999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3686174"/>
            <a:ext cx="45720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859218" y="2224087"/>
            <a:ext cx="3886200" cy="2914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0" y="700088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	Кассовое исполнение расходов бюджета Таловского городского поселения осуществляется в программном формате на основе муниципальной программы "Муниципальное управление, гражданское общество и развитие Таловского городского поселения на 2018-2023 годы".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635250"/>
          <a:ext cx="9144000" cy="422275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22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"Муниципальное управление, гражданское общество и развитие Таловского городского поселения на 2018-2023 годы"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 – 57542,3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 – 91222,4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– 64574,9 тыс.руб.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22" name="Диаграмма 4"/>
          <p:cNvGraphicFramePr>
            <a:graphicFrameLocks/>
          </p:cNvGraphicFramePr>
          <p:nvPr/>
        </p:nvGraphicFramePr>
        <p:xfrm>
          <a:off x="0" y="681038"/>
          <a:ext cx="5680075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Диаграмма" r:id="rId3" imgW="5667443" imgH="3295560" progId="Excel.Chart.8">
                  <p:embed/>
                </p:oleObj>
              </mc:Choice>
              <mc:Fallback>
                <p:oleObj name="Диаграмма" r:id="rId3" imgW="5667443" imgH="329556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1038"/>
                        <a:ext cx="5680075" cy="330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5889625" y="1128713"/>
            <a:ext cx="3187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и развитие городского поселения (тыс.руб.)</a:t>
            </a:r>
          </a:p>
        </p:txBody>
      </p:sp>
      <p:graphicFrame>
        <p:nvGraphicFramePr>
          <p:cNvPr id="30724" name="Диаграмма 8"/>
          <p:cNvGraphicFramePr>
            <a:graphicFrameLocks/>
          </p:cNvGraphicFramePr>
          <p:nvPr/>
        </p:nvGraphicFramePr>
        <p:xfrm>
          <a:off x="0" y="3941763"/>
          <a:ext cx="5680075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Диаграмма" r:id="rId5" imgW="5667443" imgH="2905215" progId="Excel.Chart.8">
                  <p:embed/>
                </p:oleObj>
              </mc:Choice>
              <mc:Fallback>
                <p:oleObj name="Диаграмма" r:id="rId5" imgW="5667443" imgH="2905215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41763"/>
                        <a:ext cx="5680075" cy="291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Прямоугольник 6"/>
          <p:cNvSpPr>
            <a:spLocks noChangeArrowheads="1"/>
          </p:cNvSpPr>
          <p:nvPr/>
        </p:nvSpPr>
        <p:spPr bwMode="auto">
          <a:xfrm>
            <a:off x="5822950" y="4208463"/>
            <a:ext cx="33210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городского поселения (тыс.руб.)</a:t>
            </a:r>
          </a:p>
          <a:p>
            <a:pPr algn="ctr"/>
            <a:endParaRPr lang="ru-RU" sz="2400" b="1" i="1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746" name="Диаграмма 4"/>
          <p:cNvGraphicFramePr>
            <a:graphicFrameLocks/>
          </p:cNvGraphicFramePr>
          <p:nvPr/>
        </p:nvGraphicFramePr>
        <p:xfrm>
          <a:off x="0" y="700088"/>
          <a:ext cx="5680075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Диаграмма" r:id="rId3" imgW="5667443" imgH="3295560" progId="Excel.Chart.8">
                  <p:embed/>
                </p:oleObj>
              </mc:Choice>
              <mc:Fallback>
                <p:oleObj name="Диаграмма" r:id="rId3" imgW="5667443" imgH="329556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00088"/>
                        <a:ext cx="5680075" cy="330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Прямоугольник 5"/>
          <p:cNvSpPr>
            <a:spLocks noChangeArrowheads="1"/>
          </p:cNvSpPr>
          <p:nvPr/>
        </p:nvSpPr>
        <p:spPr bwMode="auto">
          <a:xfrm>
            <a:off x="5889625" y="806450"/>
            <a:ext cx="3187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Благоустройство и развитие жилищно-коммунального хозяйства городского поселения  (тыс.руб.)</a:t>
            </a:r>
          </a:p>
        </p:txBody>
      </p:sp>
      <p:graphicFrame>
        <p:nvGraphicFramePr>
          <p:cNvPr id="31748" name="Диаграмма 8"/>
          <p:cNvGraphicFramePr>
            <a:graphicFrameLocks/>
          </p:cNvGraphicFramePr>
          <p:nvPr/>
        </p:nvGraphicFramePr>
        <p:xfrm>
          <a:off x="0" y="3941763"/>
          <a:ext cx="5680075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Диаграмма" r:id="rId5" imgW="5667443" imgH="2905215" progId="Excel.Chart.8">
                  <p:embed/>
                </p:oleObj>
              </mc:Choice>
              <mc:Fallback>
                <p:oleObj name="Диаграмма" r:id="rId5" imgW="5667443" imgH="2905215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41763"/>
                        <a:ext cx="5680075" cy="291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Прямоугольник 6"/>
          <p:cNvSpPr>
            <a:spLocks noChangeArrowheads="1"/>
          </p:cNvSpPr>
          <p:nvPr/>
        </p:nvSpPr>
        <p:spPr bwMode="auto">
          <a:xfrm>
            <a:off x="5889625" y="3429000"/>
            <a:ext cx="33210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обеспечения муниципального управления, ремонта и содержания объектов благоустройства городского поселения</a:t>
            </a:r>
          </a:p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 (тыс.руб.)</a:t>
            </a:r>
          </a:p>
          <a:p>
            <a:pPr algn="ctr"/>
            <a:endParaRPr lang="ru-RU" sz="2400" b="1" i="1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5741988" y="1585913"/>
            <a:ext cx="318611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 (тыс.руб.)</a:t>
            </a:r>
          </a:p>
        </p:txBody>
      </p:sp>
      <p:graphicFrame>
        <p:nvGraphicFramePr>
          <p:cNvPr id="32771" name="Диаграмма 8"/>
          <p:cNvGraphicFramePr>
            <a:graphicFrameLocks/>
          </p:cNvGraphicFramePr>
          <p:nvPr/>
        </p:nvGraphicFramePr>
        <p:xfrm>
          <a:off x="396875" y="1239838"/>
          <a:ext cx="5678488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Диаграмма" r:id="rId3" imgW="5667443" imgH="4448265" progId="Excel.Chart.8">
                  <p:embed/>
                </p:oleObj>
              </mc:Choice>
              <mc:Fallback>
                <p:oleObj name="Диаграмма" r:id="rId3" imgW="5667443" imgH="4448265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239838"/>
                        <a:ext cx="5678488" cy="446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0100"/>
            <a:ext cx="9144000" cy="27225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Бюджетная система РФ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совокупность бюджетов всех уровней и государственных внебюджетных фондов, основанная на экономических отношениях и государственном устройстве РФ, регулируемая нормами права. Она состоит из бюджетов трех уровней: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 уровень - федеральный бюджет и бюджеты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 уровень - бюджеты субъектов РФ и бюджеты территориальных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III уровень - местные бюджеты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Бюджетный процесс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— это составление, рассмотрение, утверждение и исполнение всех видов  бюджета.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3838" y="3357843"/>
          <a:ext cx="8640575" cy="3509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поселения» 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723900"/>
            <a:ext cx="4427537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900"/>
            <a:ext cx="4473575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63" y="3759200"/>
            <a:ext cx="4427537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885" t="7572"/>
          <a:stretch/>
        </p:blipFill>
        <p:spPr>
          <a:xfrm>
            <a:off x="-14288" y="3759200"/>
            <a:ext cx="4487863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4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поселения» </a:t>
            </a:r>
            <a:r>
              <a:rPr lang="ru-RU" sz="24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2021 г.</a:t>
            </a:r>
            <a:endParaRPr lang="en-US" sz="2400" b="1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Прямоугольник 4"/>
          <p:cNvSpPr>
            <a:spLocks noChangeArrowheads="1"/>
          </p:cNvSpPr>
          <p:nvPr/>
        </p:nvSpPr>
        <p:spPr bwMode="auto">
          <a:xfrm>
            <a:off x="261938" y="822325"/>
            <a:ext cx="8661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hlink"/>
                </a:solidFill>
              </a:rPr>
              <a:t>- Расходы на обеспечение деятельности главы местной администрации – 1018,7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Расходы на обеспечение функций органов местного самоуправления – 6948,7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Мероприятия в сфере культуры, физической культуры и спорта – 2199,0тыс.руб.</a:t>
            </a:r>
          </a:p>
          <a:p>
            <a:pPr>
              <a:buFontTx/>
              <a:buChar char="-"/>
            </a:pPr>
            <a:r>
              <a:rPr lang="ru-RU" sz="1600" b="1">
                <a:solidFill>
                  <a:schemeClr val="hlink"/>
                </a:solidFill>
              </a:rPr>
              <a:t>Резервный фонд администрации Таловского городского поселения (финансовое обеспечение непредвиденных расходов, проведение аварийно-восстановительных работ и иных мероприятий, связанных с предупреждением и ликвидацией последствий стихийных бедствий и других чрезвычайных ситуаций) – 200,0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Расходы на обеспечение деятельности Избирательной комиссии – 600,0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Социальная поддержка населения (в т.ч. доплаты к пенсиям муниципальным служащим городского поселения, захоронение малоимущих граждан) – 475,7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Мероприятия по развитию градостроительной деятельности, землеустройству и землепользованию – 300,0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межбюджетные трансферты на осуществление полномочий по организации библиотечного обслуживания населения Таловского городского поселения – 3610,6тыс.руб.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Мероприятия по оценке недвижимости, признания прав и регулирования отношений по муниципальной собственности – 75,0 тыс.руб.</a:t>
            </a:r>
          </a:p>
          <a:p>
            <a:r>
              <a:rPr lang="ru-RU" sz="1600" b="1">
                <a:solidFill>
                  <a:schemeClr val="hlink"/>
                </a:solidFill>
              </a:rPr>
              <a:t>- Выполнение других расходных обязательств (в т.ч. размещение информации в СМИ, членские взносы) – 66,0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-71438"/>
            <a:ext cx="9144001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 городского поселения»</a:t>
            </a:r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 в 2021 г.</a:t>
            </a:r>
            <a:endParaRPr lang="en-US" sz="2400" b="1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735013" y="1185863"/>
            <a:ext cx="8074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Субсидии организациям и индивидуальным предпринимателям, осуществляющим деятельность по перевозке пассажиров автомобильным транспортом общего пользования, на компенсацию части потерь в доходах  вследствие регулирования тарифов на перевозку пассажиров автомобильным транспортом общего пользования – 300,0 тыс.руб.</a:t>
            </a:r>
          </a:p>
          <a:p>
            <a:pPr algn="just">
              <a:buFontTx/>
              <a:buChar char="-"/>
            </a:pP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 по развитию сети автомобильных дорог общего пользования местного значения – 6776,4 тыс.руб.</a:t>
            </a:r>
          </a:p>
        </p:txBody>
      </p:sp>
      <p:pic>
        <p:nvPicPr>
          <p:cNvPr id="5427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4606925"/>
            <a:ext cx="35623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5" y="4572000"/>
            <a:ext cx="36703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Прямоугольник 5"/>
          <p:cNvSpPr>
            <a:spLocks noChangeArrowheads="1"/>
          </p:cNvSpPr>
          <p:nvPr/>
        </p:nvSpPr>
        <p:spPr bwMode="auto">
          <a:xfrm>
            <a:off x="2801938" y="781050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71538"/>
            <a:ext cx="354647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Вика\Desktop\Фото\2013_0807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25" y="879475"/>
            <a:ext cx="3546475" cy="236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Рисунок 4" descr="_DSC4588.JPG"/>
          <p:cNvPicPr>
            <a:picLocks noChangeAspect="1"/>
          </p:cNvPicPr>
          <p:nvPr/>
        </p:nvPicPr>
        <p:blipFill rotWithShape="1">
          <a:blip r:embed="rId4"/>
          <a:srcRect l="2615" t="3733" r="4566"/>
          <a:stretch/>
        </p:blipFill>
        <p:spPr>
          <a:xfrm>
            <a:off x="323850" y="3695700"/>
            <a:ext cx="3546475" cy="2557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301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25" y="3695700"/>
            <a:ext cx="354647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поселения» </a:t>
            </a:r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в 2021 г.</a:t>
            </a:r>
            <a:endParaRPr lang="en-US" sz="2000" b="1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228600" y="1419225"/>
            <a:ext cx="8593138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- Благоустройство дворовых территорий – 5722,7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Мероприятия по организации и содержанию сетей уличного освещения (в т.ч. оплата уличного освещение, монтаж и ТО уличного освещения, приобретение электроматериалов)– 6128,9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Сбор и вывоз бытовых отходов и мусора – 3550,0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Озеленение – 5,0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Содержание и ремонт военно-мемориальных объектов – 182,0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Вопросы в сфере благоустройства (в т.ч. мероприятия по благоустройству мест массового отдыха населения, покос травы и опиловка деревьев) – 4174,2 тыс.руб.</a:t>
            </a:r>
          </a:p>
          <a:p>
            <a:pPr>
              <a:buFontTx/>
              <a:buChar char="-"/>
            </a:pPr>
            <a:r>
              <a:rPr lang="ru-RU" b="1">
                <a:solidFill>
                  <a:schemeClr val="hlink"/>
                </a:solidFill>
              </a:rPr>
              <a:t>Мероприятия в области коммунального хозяйства, жилищного сектора и инфраструктуры (в т.ч. ремонт и режимная наладка котельных, приобретение колонок, ПСД на газификацию котельной №12, ПСД скважины №15-16,)-3061,1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Создание условий для массового отдыха жителей городского поселения и организация обустройства мест массового отдыха населения – 320,1 тыс.руб.</a:t>
            </a:r>
          </a:p>
        </p:txBody>
      </p:sp>
      <p:sp>
        <p:nvSpPr>
          <p:cNvPr id="56323" name="Прямоугольник 3"/>
          <p:cNvSpPr>
            <a:spLocks noChangeArrowheads="1"/>
          </p:cNvSpPr>
          <p:nvPr/>
        </p:nvSpPr>
        <p:spPr bwMode="auto">
          <a:xfrm>
            <a:off x="2816225" y="742950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обеспечения муниципального управления, ремонта и содержания объектов благоустройства городского поселения» </a:t>
            </a:r>
            <a:endParaRPr lang="en-US" sz="20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DSC46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63" y="4059238"/>
            <a:ext cx="4262437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_DSC4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4051300"/>
            <a:ext cx="4260850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14800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988" y="923925"/>
            <a:ext cx="5788025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47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обеспечения муниципального управления, ремонта и содержания объектов благоустройства городского поселения»</a:t>
            </a:r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 в 2021 г.</a:t>
            </a:r>
            <a:endParaRPr lang="en-US" sz="2000" b="1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277813" y="1541463"/>
            <a:ext cx="8661400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- Расходы на обеспечение деятельности (оказания услуг) МКУ «Благоустройство и хозяйственно- техническое обеспечение» - 8170,0 тыс.руб.</a:t>
            </a:r>
          </a:p>
          <a:p>
            <a:r>
              <a:rPr lang="ru-RU" sz="2000" b="1">
                <a:solidFill>
                  <a:schemeClr val="hlink"/>
                </a:solidFill>
              </a:rPr>
              <a:t>- Сбор и вывоз бытовых отходов и мусора – 65,0 тыс.руб.</a:t>
            </a:r>
          </a:p>
          <a:p>
            <a:r>
              <a:rPr lang="ru-RU" sz="2000" b="1">
                <a:solidFill>
                  <a:schemeClr val="hlink"/>
                </a:solidFill>
              </a:rPr>
              <a:t>- Мероприятия по организации и содержанию объектов озеленения (в т.ч. приобретение рассады цветов и саженцев деревьев, полив и обеспечение водой для полива) – 1335,0 тыс.руб.</a:t>
            </a:r>
          </a:p>
          <a:p>
            <a:r>
              <a:rPr lang="ru-RU" sz="2000" b="1">
                <a:solidFill>
                  <a:schemeClr val="hlink"/>
                </a:solidFill>
              </a:rPr>
              <a:t>- Содержание мест захоронения – 141,0 тыс.руб.</a:t>
            </a:r>
          </a:p>
          <a:p>
            <a:pPr>
              <a:buFontTx/>
              <a:buChar char="-"/>
            </a:pPr>
            <a:r>
              <a:rPr lang="ru-RU" sz="2000" b="1">
                <a:solidFill>
                  <a:schemeClr val="hlink"/>
                </a:solidFill>
              </a:rPr>
              <a:t>Вопросы в сфере благоустройства (в т.ч. мероприятия по благоустройству парка «Солнечный» и пляжа) – 1710,0 тыс.руб.</a:t>
            </a:r>
          </a:p>
          <a:p>
            <a:r>
              <a:rPr lang="ru-RU" b="1">
                <a:solidFill>
                  <a:schemeClr val="hlink"/>
                </a:solidFill>
              </a:rPr>
              <a:t>- Создание условий для массового отдыха жителей городского поселения и организация обустройства мест массового отдыха населения – 347,2 тыс.руб.</a:t>
            </a:r>
          </a:p>
          <a:p>
            <a:pPr>
              <a:buFontTx/>
              <a:buChar char="-"/>
            </a:pPr>
            <a:endParaRPr lang="ru-RU" sz="2000" b="1">
              <a:solidFill>
                <a:schemeClr val="hlink"/>
              </a:solidFill>
            </a:endParaRPr>
          </a:p>
        </p:txBody>
      </p:sp>
      <p:sp>
        <p:nvSpPr>
          <p:cNvPr id="58371" name="Прямоугольник 6"/>
          <p:cNvSpPr>
            <a:spLocks noChangeArrowheads="1"/>
          </p:cNvSpPr>
          <p:nvPr/>
        </p:nvSpPr>
        <p:spPr bwMode="auto">
          <a:xfrm>
            <a:off x="3498850" y="935038"/>
            <a:ext cx="214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</a:t>
            </a:r>
            <a:r>
              <a:rPr lang="ru-RU" sz="20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в 2021 г. </a:t>
            </a:r>
            <a:endParaRPr lang="en-US" sz="2000" b="1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Прямоугольник 2"/>
          <p:cNvSpPr>
            <a:spLocks noChangeArrowheads="1"/>
          </p:cNvSpPr>
          <p:nvPr/>
        </p:nvSpPr>
        <p:spPr bwMode="auto">
          <a:xfrm>
            <a:off x="2816225" y="941388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  <p:sp>
        <p:nvSpPr>
          <p:cNvPr id="59395" name="Прямоугольник 3"/>
          <p:cNvSpPr>
            <a:spLocks noChangeArrowheads="1"/>
          </p:cNvSpPr>
          <p:nvPr/>
        </p:nvSpPr>
        <p:spPr bwMode="auto">
          <a:xfrm>
            <a:off x="282575" y="1341438"/>
            <a:ext cx="85788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 в сфере защиты населения от чрезвычайных ситуаций и пожаров (в т.ч. опашка территории, приобретение огнетушителей, гидрантов, изготовление информационных материалов ГО и ЧС) – 192 тыс.руб.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25" y="3738563"/>
            <a:ext cx="4135438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3741738"/>
            <a:ext cx="4506913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Таловского городского поселения по разделам бюджетной классификации расходов бюджетов (тыс. руб.)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6" name="Диаграмма 14"/>
          <p:cNvGraphicFramePr>
            <a:graphicFrameLocks/>
          </p:cNvGraphicFramePr>
          <p:nvPr/>
        </p:nvGraphicFramePr>
        <p:xfrm>
          <a:off x="142875" y="669925"/>
          <a:ext cx="8624888" cy="618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Диаграмма" r:id="rId3" imgW="8515485" imgH="6105615" progId="Excel.Chart.8">
                  <p:embed/>
                </p:oleObj>
              </mc:Choice>
              <mc:Fallback>
                <p:oleObj name="Диаграмма" r:id="rId3" imgW="8515485" imgH="6105615" progId="Excel.Char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669925"/>
                        <a:ext cx="8624888" cy="618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665163" y="941388"/>
            <a:ext cx="7886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6000" b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833438" y="2608263"/>
            <a:ext cx="75501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alibri" pitchFamily="34" charset="0"/>
              </a:rPr>
              <a:t>Контактная информация: </a:t>
            </a:r>
          </a:p>
          <a:p>
            <a:pPr algn="ctr"/>
            <a:r>
              <a:rPr lang="ru-RU" sz="2400" i="1">
                <a:latin typeface="Calibri" pitchFamily="34" charset="0"/>
              </a:rPr>
              <a:t>Администрация Таловского городского поселения </a:t>
            </a:r>
          </a:p>
          <a:p>
            <a:pPr algn="ctr"/>
            <a:r>
              <a:rPr lang="ru-RU" sz="2400" i="1">
                <a:latin typeface="Calibri" pitchFamily="34" charset="0"/>
              </a:rPr>
              <a:t>Адрес : 397480 Воронежская область, Таловский район, р.п. Таловая, ул. Советская, д. 100,</a:t>
            </a:r>
          </a:p>
          <a:p>
            <a:pPr algn="ctr"/>
            <a:r>
              <a:rPr lang="ru-RU" sz="2400" i="1">
                <a:latin typeface="Calibri" pitchFamily="34" charset="0"/>
              </a:rPr>
              <a:t>Тел. 8 (47352) 2-78-66, 2-39-87, 2-11-44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проекта бюджета основано на: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62000" y="1396999"/>
          <a:ext cx="7620000" cy="487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326" y="3611562"/>
            <a:ext cx="4583112" cy="1681163"/>
          </a:xfrm>
          <a:prstGeom prst="trapezoid">
            <a:avLst>
              <a:gd name="adj" fmla="val 90751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788" y="1331913"/>
            <a:ext cx="6024562" cy="1492250"/>
          </a:xfrm>
          <a:prstGeom prst="trapezoid">
            <a:avLst>
              <a:gd name="adj" fmla="val 14589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37" y="3171826"/>
            <a:ext cx="4606925" cy="2133600"/>
          </a:xfrm>
          <a:prstGeom prst="trapezoid">
            <a:avLst>
              <a:gd name="adj" fmla="val 70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061" name="Object 13"/>
          <p:cNvGraphicFramePr>
            <a:graphicFrameLocks/>
          </p:cNvGraphicFramePr>
          <p:nvPr/>
        </p:nvGraphicFramePr>
        <p:xfrm>
          <a:off x="3081338" y="2154238"/>
          <a:ext cx="3557587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3560373" imgH="2767824" progId="">
                  <p:embed/>
                </p:oleObj>
              </mc:Choice>
              <mc:Fallback>
                <p:oleObj r:id="rId3" imgW="3560373" imgH="2767824" progId="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2154238"/>
                        <a:ext cx="3557587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0"/>
            <a:ext cx="9144000" cy="7334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1450975" y="5445125"/>
            <a:ext cx="2232025" cy="571500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58" name="Пятиугольник 57"/>
          <p:cNvSpPr/>
          <p:nvPr/>
        </p:nvSpPr>
        <p:spPr>
          <a:xfrm>
            <a:off x="719138" y="4508500"/>
            <a:ext cx="2403475" cy="649288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бюджета  Советом депутатов</a:t>
            </a:r>
          </a:p>
        </p:txBody>
      </p:sp>
      <p:sp>
        <p:nvSpPr>
          <p:cNvPr id="62" name="Пятиугольник 61"/>
          <p:cNvSpPr/>
          <p:nvPr/>
        </p:nvSpPr>
        <p:spPr>
          <a:xfrm>
            <a:off x="250825" y="3500438"/>
            <a:ext cx="2235200" cy="649287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бюджета Советом депутатов</a:t>
            </a:r>
          </a:p>
        </p:txBody>
      </p:sp>
      <p:sp>
        <p:nvSpPr>
          <p:cNvPr id="63" name="Пятиугольник 62"/>
          <p:cNvSpPr/>
          <p:nvPr/>
        </p:nvSpPr>
        <p:spPr>
          <a:xfrm>
            <a:off x="250825" y="1844675"/>
            <a:ext cx="2449513" cy="571500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контрактов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договоров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633413" y="1268413"/>
            <a:ext cx="2354262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856413" y="1228725"/>
            <a:ext cx="2120900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142163" y="2781300"/>
            <a:ext cx="2001837" cy="431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6742113" y="3357563"/>
            <a:ext cx="2401887" cy="576262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</a:t>
            </a: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397625" y="4076700"/>
            <a:ext cx="2746375" cy="86518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администрацией на Совет депутатов  проект Решения об исполнении бюджета</a:t>
            </a: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5942013" y="5348288"/>
            <a:ext cx="3163887" cy="71755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Советом депутатов Решения об исполнении бюджета.</a:t>
            </a:r>
          </a:p>
        </p:txBody>
      </p:sp>
      <p:sp>
        <p:nvSpPr>
          <p:cNvPr id="72" name="Пятиугольник 71"/>
          <p:cNvSpPr/>
          <p:nvPr/>
        </p:nvSpPr>
        <p:spPr>
          <a:xfrm>
            <a:off x="1692275" y="836613"/>
            <a:ext cx="1943100" cy="360362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2089" name="TextBox 72"/>
          <p:cNvSpPr txBox="1">
            <a:spLocks noChangeArrowheads="1"/>
          </p:cNvSpPr>
          <p:nvPr/>
        </p:nvSpPr>
        <p:spPr bwMode="auto">
          <a:xfrm>
            <a:off x="4211638" y="3213100"/>
            <a:ext cx="1296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2090" name="TextBox 73"/>
          <p:cNvSpPr txBox="1">
            <a:spLocks noChangeArrowheads="1"/>
          </p:cNvSpPr>
          <p:nvPr/>
        </p:nvSpPr>
        <p:spPr bwMode="auto">
          <a:xfrm>
            <a:off x="7305675" y="1217613"/>
            <a:ext cx="1768475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b="1">
              <a:latin typeface="Calibri" pitchFamily="34" charset="0"/>
            </a:endParaRPr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3550" y="728663"/>
          <a:ext cx="8216900" cy="4619626"/>
        </p:xfrm>
        <a:graphic>
          <a:graphicData uri="http://schemas.openxmlformats.org/drawingml/2006/table">
            <a:tbl>
              <a:tblPr/>
              <a:tblGrid>
                <a:gridCol w="4108450"/>
                <a:gridCol w="4108450"/>
              </a:tblGrid>
              <a:tr h="175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(Д)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это денежные средства, поступающие в безвозмездном и безвозвратном порядке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F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(Р)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это выплачиваемые из бюджета денежные средства.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0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Д=Р Сбалансированный бюджет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Д&gt;Р Профицитный 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3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Д&lt;Р Дефицитный 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1706" y="5531550"/>
            <a:ext cx="8646459" cy="1015663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</a:t>
            </a:r>
          </a:p>
        </p:txBody>
      </p:sp>
      <p:grpSp>
        <p:nvGrpSpPr>
          <p:cNvPr id="19458" name="Группа 2"/>
          <p:cNvGrpSpPr>
            <a:grpSpLocks/>
          </p:cNvGrpSpPr>
          <p:nvPr/>
        </p:nvGrpSpPr>
        <p:grpSpPr bwMode="auto">
          <a:xfrm>
            <a:off x="581025" y="1852613"/>
            <a:ext cx="7869238" cy="3738562"/>
            <a:chOff x="581305" y="1852737"/>
            <a:chExt cx="7868503" cy="3738986"/>
          </a:xfrm>
        </p:grpSpPr>
        <p:sp>
          <p:nvSpPr>
            <p:cNvPr id="5" name="Полилиния 4"/>
            <p:cNvSpPr/>
            <p:nvPr/>
          </p:nvSpPr>
          <p:spPr>
            <a:xfrm>
              <a:off x="3757596" y="3773830"/>
              <a:ext cx="1331788" cy="1305073"/>
            </a:xfrm>
            <a:custGeom>
              <a:avLst/>
              <a:gdLst>
                <a:gd name="connsiteX0" fmla="*/ 0 w 1331651"/>
                <a:gd name="connsiteY0" fmla="*/ 0 h 1306223"/>
                <a:gd name="connsiteX1" fmla="*/ 665825 w 1331651"/>
                <a:gd name="connsiteY1" fmla="*/ 0 h 1306223"/>
                <a:gd name="connsiteX2" fmla="*/ 665825 w 1331651"/>
                <a:gd name="connsiteY2" fmla="*/ 1306223 h 1306223"/>
                <a:gd name="connsiteX3" fmla="*/ 1331651 w 1331651"/>
                <a:gd name="connsiteY3" fmla="*/ 1306223 h 130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306223">
                  <a:moveTo>
                    <a:pt x="0" y="0"/>
                  </a:moveTo>
                  <a:lnTo>
                    <a:pt x="665825" y="0"/>
                  </a:lnTo>
                  <a:lnTo>
                    <a:pt x="665825" y="1306223"/>
                  </a:lnTo>
                  <a:lnTo>
                    <a:pt x="1331651" y="130622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31892" tIns="606478" rIns="631892" bIns="606478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757596" y="3727787"/>
              <a:ext cx="1331788" cy="90498"/>
            </a:xfrm>
            <a:custGeom>
              <a:avLst/>
              <a:gdLst>
                <a:gd name="connsiteX0" fmla="*/ 0 w 1331651"/>
                <a:gd name="connsiteY0" fmla="*/ 45720 h 91440"/>
                <a:gd name="connsiteX1" fmla="*/ 665825 w 1331651"/>
                <a:gd name="connsiteY1" fmla="*/ 45720 h 91440"/>
                <a:gd name="connsiteX2" fmla="*/ 665825 w 1331651"/>
                <a:gd name="connsiteY2" fmla="*/ 47725 h 91440"/>
                <a:gd name="connsiteX3" fmla="*/ 1331651 w 1331651"/>
                <a:gd name="connsiteY3" fmla="*/ 47725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91440">
                  <a:moveTo>
                    <a:pt x="0" y="45720"/>
                  </a:moveTo>
                  <a:lnTo>
                    <a:pt x="665825" y="45720"/>
                  </a:lnTo>
                  <a:lnTo>
                    <a:pt x="665825" y="47725"/>
                  </a:lnTo>
                  <a:lnTo>
                    <a:pt x="1331651" y="47725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5234" tIns="12429" rIns="645235" bIns="12429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757596" y="2365557"/>
              <a:ext cx="1331788" cy="1408273"/>
            </a:xfrm>
            <a:custGeom>
              <a:avLst/>
              <a:gdLst>
                <a:gd name="connsiteX0" fmla="*/ 0 w 1331651"/>
                <a:gd name="connsiteY0" fmla="*/ 1408231 h 1408231"/>
                <a:gd name="connsiteX1" fmla="*/ 665825 w 1331651"/>
                <a:gd name="connsiteY1" fmla="*/ 1408231 h 1408231"/>
                <a:gd name="connsiteX2" fmla="*/ 665825 w 1331651"/>
                <a:gd name="connsiteY2" fmla="*/ 0 h 1408231"/>
                <a:gd name="connsiteX3" fmla="*/ 1331651 w 1331651"/>
                <a:gd name="connsiteY3" fmla="*/ 0 h 140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408231">
                  <a:moveTo>
                    <a:pt x="0" y="1408231"/>
                  </a:moveTo>
                  <a:lnTo>
                    <a:pt x="665825" y="1408231"/>
                  </a:lnTo>
                  <a:lnTo>
                    <a:pt x="665825" y="0"/>
                  </a:lnTo>
                  <a:lnTo>
                    <a:pt x="1331651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30072" tIns="655663" rIns="630072" bIns="655661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81305" y="2759302"/>
              <a:ext cx="3385822" cy="2027468"/>
            </a:xfrm>
            <a:custGeom>
              <a:avLst/>
              <a:gdLst>
                <a:gd name="connsiteX0" fmla="*/ 0 w 4325357"/>
                <a:gd name="connsiteY0" fmla="*/ 0 h 2027425"/>
                <a:gd name="connsiteX1" fmla="*/ 4325357 w 4325357"/>
                <a:gd name="connsiteY1" fmla="*/ 0 h 2027425"/>
                <a:gd name="connsiteX2" fmla="*/ 4325357 w 4325357"/>
                <a:gd name="connsiteY2" fmla="*/ 2027425 h 2027425"/>
                <a:gd name="connsiteX3" fmla="*/ 0 w 4325357"/>
                <a:gd name="connsiteY3" fmla="*/ 2027425 h 2027425"/>
                <a:gd name="connsiteX4" fmla="*/ 0 w 4325357"/>
                <a:gd name="connsiteY4" fmla="*/ 0 h 202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357" h="2027425">
                  <a:moveTo>
                    <a:pt x="0" y="0"/>
                  </a:moveTo>
                  <a:lnTo>
                    <a:pt x="4325357" y="0"/>
                  </a:lnTo>
                  <a:lnTo>
                    <a:pt x="4325357" y="2027425"/>
                  </a:lnTo>
                  <a:lnTo>
                    <a:pt x="0" y="2027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0005" tIns="40005" rIns="40005" bIns="40005" spcCol="1270" anchor="ctr"/>
            <a:lstStyle/>
            <a:p>
              <a:pPr algn="ctr" defTabSz="2800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089384" y="1852737"/>
              <a:ext cx="3360424" cy="1024053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089384" y="3262597"/>
              <a:ext cx="3360424" cy="1025641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089384" y="4567670"/>
              <a:ext cx="3360424" cy="1024053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Таловского городского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2" name="Объект 7"/>
          <p:cNvGraphicFramePr>
            <a:graphicFrameLocks noGrp="1"/>
          </p:cNvGraphicFramePr>
          <p:nvPr>
            <p:ph idx="1"/>
          </p:nvPr>
        </p:nvGraphicFramePr>
        <p:xfrm>
          <a:off x="182563" y="1951038"/>
          <a:ext cx="9356725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Диаграмма" r:id="rId3" imgW="8772457" imgH="4200525" progId="Excel.Chart.8">
                  <p:embed/>
                </p:oleObj>
              </mc:Choice>
              <mc:Fallback>
                <p:oleObj name="Диаграмма" r:id="rId3" imgW="8772457" imgH="4200525" progId="Excel.Chart.8">
                  <p:embed/>
                  <p:pic>
                    <p:nvPicPr>
                      <p:cNvPr id="0" name="Объект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951038"/>
                        <a:ext cx="9356725" cy="447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6" name="Объект 12"/>
          <p:cNvGraphicFramePr>
            <a:graphicFrameLocks noGrp="1"/>
          </p:cNvGraphicFramePr>
          <p:nvPr>
            <p:ph idx="1"/>
          </p:nvPr>
        </p:nvGraphicFramePr>
        <p:xfrm>
          <a:off x="-212725" y="274638"/>
          <a:ext cx="6380163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Диаграмма" r:id="rId3" imgW="6362700" imgH="3505290" progId="Excel.Chart.8">
                  <p:embed/>
                </p:oleObj>
              </mc:Choice>
              <mc:Fallback>
                <p:oleObj name="Диаграмма" r:id="rId3" imgW="6362700" imgH="3505290" progId="Excel.Chart.8">
                  <p:embed/>
                  <p:pic>
                    <p:nvPicPr>
                      <p:cNvPr id="0" name="Объект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2725" y="274638"/>
                        <a:ext cx="6380163" cy="351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/>
          </p:cNvGraphicFramePr>
          <p:nvPr/>
        </p:nvGraphicFramePr>
        <p:xfrm>
          <a:off x="4897438" y="792163"/>
          <a:ext cx="4632325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Диаграмма" r:id="rId5" imgW="4619557" imgH="2924085" progId="Excel.Chart.8">
                  <p:embed/>
                </p:oleObj>
              </mc:Choice>
              <mc:Fallback>
                <p:oleObj name="Диаграмма" r:id="rId5" imgW="4619557" imgH="2924085" progId="Excel.Char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792163"/>
                        <a:ext cx="4632325" cy="293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/>
          </p:cNvGraphicFramePr>
          <p:nvPr/>
        </p:nvGraphicFramePr>
        <p:xfrm>
          <a:off x="490538" y="2433638"/>
          <a:ext cx="10810875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Диаграмма" r:id="rId7" imgW="8858385" imgH="3819615" progId="Excel.Chart.8">
                  <p:embed/>
                </p:oleObj>
              </mc:Choice>
              <mc:Fallback>
                <p:oleObj name="Диаграмма" r:id="rId7" imgW="8858385" imgH="3819615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2433638"/>
                        <a:ext cx="10810875" cy="456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0" y="830263"/>
            <a:ext cx="9144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Налоговые доходы </a:t>
            </a: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доходы от предусмотренных законодательством Российской Федерации о налогах и сборах местных налогов, от пеней и штрафов по ним, а также отчисления от федеральных налогов и сборов, в том числе от налогов, предусмотренных специальными налоговыми режимами, и региональных налогов.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1455</TotalTime>
  <Words>1251</Words>
  <Application>Microsoft Office PowerPoint</Application>
  <PresentationFormat>Экран (4:3)</PresentationFormat>
  <Paragraphs>130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Диаграмма</vt:lpstr>
      <vt:lpstr>Презентация PowerPoint</vt:lpstr>
      <vt:lpstr>Бюджет – это план доходов и расходов на определенный период</vt:lpstr>
      <vt:lpstr>Составления проекта бюджета основано на:</vt:lpstr>
      <vt:lpstr>Этапы бюджетного процесса</vt:lpstr>
      <vt:lpstr>Основные характеристики бюджета</vt:lpstr>
      <vt:lpstr>Структура доходов</vt:lpstr>
      <vt:lpstr>Основные характеристики бюджета Таловского городского поселения (тыс.руб.)</vt:lpstr>
      <vt:lpstr>Структура доходов Таловского городского поселения (тыс.руб.)</vt:lpstr>
      <vt:lpstr>Презентация PowerPoint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Неналоговые доходы Таловского городского поселения</vt:lpstr>
      <vt:lpstr>Безвозмездные поступления Таловского городского поселения</vt:lpstr>
      <vt:lpstr>Расходы бюджета</vt:lpstr>
      <vt:lpstr>Муниципальная программа Таловского городского поселения</vt:lpstr>
      <vt:lpstr>Подпрограммы </vt:lpstr>
      <vt:lpstr>Подпрограммы </vt:lpstr>
      <vt:lpstr>Подпрограммы </vt:lpstr>
      <vt:lpstr>Подпрограмма «Муниципальное управление и развитие городского поселения» </vt:lpstr>
      <vt:lpstr>Подпрограмма «Муниципальное управление и развитие городского поселения» 2021 г.</vt:lpstr>
      <vt:lpstr>Подпрограмма «Развитие транспортной системы городского поселения» в 2021 г.</vt:lpstr>
      <vt:lpstr>Подпрограмма «Благоустройство и развитие жилищно-коммунального хозяйства городского поселения»</vt:lpstr>
      <vt:lpstr>Подпрограмма «Благоустройство и развитие жилищно-коммунального хозяйства городского поселения» в 2021 г.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в 2021 г.</vt:lpstr>
      <vt:lpstr>Подпрограмма 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в 2021 г. </vt:lpstr>
      <vt:lpstr>Расходы Таловского городского поселения по разделам бюджетной классификации расходов бюджетов (тыс. руб.)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talov-adm</cp:lastModifiedBy>
  <cp:revision>127</cp:revision>
  <dcterms:created xsi:type="dcterms:W3CDTF">2013-11-19T05:52:05Z</dcterms:created>
  <dcterms:modified xsi:type="dcterms:W3CDTF">2023-06-14T12:44:09Z</dcterms:modified>
</cp:coreProperties>
</file>