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91" r:id="rId12"/>
    <p:sldId id="264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9718" autoAdjust="0"/>
  </p:normalViewPr>
  <p:slideViewPr>
    <p:cSldViewPr snapToGrid="0">
      <p:cViewPr>
        <p:scale>
          <a:sx n="124" d="100"/>
          <a:sy n="124" d="100"/>
        </p:scale>
        <p:origin x="-1254" y="60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"/>
    <dgm:cxn modelId="{106D5148-3BA0-4674-8AB6-7F8B02DC96A6}" type="presOf" srcId="{CC04ADDB-AD80-4D8A-94A3-3C5BD264FF91}" destId="{F8BA962B-7CEE-4EF6-857F-469E589DBD1B}" srcOrd="0" destOrd="0" presId="urn:microsoft.com/office/officeart/2005/8/layout/vList3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"/>
    <dgm:cxn modelId="{02367EE4-AA57-49D3-8C3F-EABB43B48987}" type="presParOf" srcId="{F5FDF087-3053-466A-8733-9877A38D3295}" destId="{AE5C23DA-42E2-44D0-9151-DA5F4B0BE249}" srcOrd="0" destOrd="0" presId="urn:microsoft.com/office/officeart/2005/8/layout/vList3"/>
    <dgm:cxn modelId="{261422CB-2E4F-47A5-AFA9-C0B817BA5893}" type="presParOf" srcId="{F5FDF087-3053-466A-8733-9877A38D3295}" destId="{07CD797C-2361-4A39-A512-EC33B86440FC}" srcOrd="1" destOrd="0" presId="urn:microsoft.com/office/officeart/2005/8/layout/vList3"/>
    <dgm:cxn modelId="{4B7A9A5B-CC8F-485C-9160-7C848177F204}" type="presParOf" srcId="{F8BA962B-7CEE-4EF6-857F-469E589DBD1B}" destId="{A240EBD1-8149-491E-B1E5-02C0C384624F}" srcOrd="1" destOrd="0" presId="urn:microsoft.com/office/officeart/2005/8/layout/vList3"/>
    <dgm:cxn modelId="{D609E30E-8FCB-447A-A470-942B0B9914C3}" type="presParOf" srcId="{F8BA962B-7CEE-4EF6-857F-469E589DBD1B}" destId="{0D18EEA8-D68A-4634-9B46-A1854EEF1FF5}" srcOrd="2" destOrd="0" presId="urn:microsoft.com/office/officeart/2005/8/layout/vList3"/>
    <dgm:cxn modelId="{13D7444E-D64E-48EA-8190-B138D164EBFD}" type="presParOf" srcId="{0D18EEA8-D68A-4634-9B46-A1854EEF1FF5}" destId="{C1F2E8FF-EB1D-4102-8AD4-0CF6EF81F04F}" srcOrd="0" destOrd="0" presId="urn:microsoft.com/office/officeart/2005/8/layout/vList3"/>
    <dgm:cxn modelId="{BF8D4305-8BEF-40BE-A5E9-6F3903B7A05A}" type="presParOf" srcId="{0D18EEA8-D68A-4634-9B46-A1854EEF1FF5}" destId="{D2CB0A7E-28CB-4092-BB24-D7CE83731AF6}" srcOrd="1" destOrd="0" presId="urn:microsoft.com/office/officeart/2005/8/layout/vList3"/>
    <dgm:cxn modelId="{D3FE4E98-8ABB-42F1-B0FA-8FAB6B597B34}" type="presParOf" srcId="{F8BA962B-7CEE-4EF6-857F-469E589DBD1B}" destId="{CD27D173-B89B-42BF-9F0B-2BC5C5AD8360}" srcOrd="3" destOrd="0" presId="urn:microsoft.com/office/officeart/2005/8/layout/vList3"/>
    <dgm:cxn modelId="{A40009F4-0D27-4553-BCE4-2D71A82CF6F4}" type="presParOf" srcId="{F8BA962B-7CEE-4EF6-857F-469E589DBD1B}" destId="{2D0AFC8D-0B56-4A5B-9E04-22F8A33FDF9A}" srcOrd="4" destOrd="0" presId="urn:microsoft.com/office/officeart/2005/8/layout/vList3"/>
    <dgm:cxn modelId="{AB8076E4-B59D-46EF-B3B9-24CE44867321}" type="presParOf" srcId="{2D0AFC8D-0B56-4A5B-9E04-22F8A33FDF9A}" destId="{7B57609D-6E50-4A24-B105-BB61CFB0A1BA}" srcOrd="0" destOrd="0" presId="urn:microsoft.com/office/officeart/2005/8/layout/vList3"/>
    <dgm:cxn modelId="{E77686BB-8BB9-43F8-9D34-8A928B00EF63}" type="presParOf" srcId="{2D0AFC8D-0B56-4A5B-9E04-22F8A33FDF9A}" destId="{493125AE-D167-4C52-A535-BA78420D0A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B3DB-4EE8-430F-90C2-2FA4AD91568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D1B9-6750-4D49-A9A0-7D96944B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FF73-8A72-4C35-9F9A-BB637E4BD3A4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929F-03D2-4583-B93C-AA107932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F4B6-065E-451F-8D5A-132A5531D91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5C60-500A-4EA3-A23A-ABCF5013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1DDA-C9B9-4AC1-891C-917E33FEC3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1030-BB82-4B3C-AE89-434C2BFD5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BC46-0C98-4AAE-8402-408B5584E61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38B1-E5F5-4075-97C4-E7814D995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0919-EAB0-45FF-B66C-E57B57BA620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3F79-492A-4932-9DF4-6E70B771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60AE-32AE-4E23-95D4-CE86BC055AC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6D48-2350-4D96-96D6-A3EA7CDC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39C1-66F3-4EAD-BC38-B698B121C90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36ED-1BED-4804-B9F7-729E871EF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A580-C358-4FC0-8442-061376B14D7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FA3E-A9D0-4E7F-B692-836C3EF66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B4A8-E9C3-4534-B60F-201936A9361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8651-0679-4235-A494-2FCB8440A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B433-4B9F-4E27-939A-8A82FD9A000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A203-E35A-4A88-BD52-D201A1A48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EE93B-B1AC-41A5-BEDF-0C71BC54723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2769F-B17E-4E50-B11D-DCC60BA3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2019г.-2021 г.</a:t>
            </a:r>
          </a:p>
          <a:p>
            <a:pPr algn="ctr"/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Диаграмма 9"/>
          <p:cNvGraphicFramePr>
            <a:graphicFrameLocks/>
          </p:cNvGraphicFramePr>
          <p:nvPr/>
        </p:nvGraphicFramePr>
        <p:xfrm>
          <a:off x="136525" y="693738"/>
          <a:ext cx="9207500" cy="6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3" imgW="8858385" imgH="6029325" progId="Excel.Chart.8">
                  <p:embed/>
                </p:oleObj>
              </mc:Choice>
              <mc:Fallback>
                <p:oleObj name="Диаграмма" r:id="rId3" imgW="8858385" imgH="602932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693738"/>
                        <a:ext cx="9207500" cy="625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035" name="Диаграмма 9"/>
          <p:cNvGraphicFramePr>
            <a:graphicFrameLocks/>
          </p:cNvGraphicFramePr>
          <p:nvPr/>
        </p:nvGraphicFramePr>
        <p:xfrm>
          <a:off x="131763" y="690563"/>
          <a:ext cx="9063037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Диаграмма" r:id="rId3" imgW="8848657" imgH="6095910" progId="Excel.Chart.8">
                  <p:embed/>
                </p:oleObj>
              </mc:Choice>
              <mc:Fallback>
                <p:oleObj name="Диаграмма" r:id="rId3" imgW="8848657" imgH="609591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690563"/>
                        <a:ext cx="9063037" cy="623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2" name="Диаграмма 9"/>
          <p:cNvGraphicFramePr>
            <a:graphicFrameLocks/>
          </p:cNvGraphicFramePr>
          <p:nvPr/>
        </p:nvGraphicFramePr>
        <p:xfrm>
          <a:off x="127000" y="701675"/>
          <a:ext cx="913447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иаграмма" r:id="rId3" imgW="8848657" imgH="6095910" progId="Excel.Chart.8">
                  <p:embed/>
                </p:oleObj>
              </mc:Choice>
              <mc:Fallback>
                <p:oleObj name="Диаграмма" r:id="rId3" imgW="8848657" imgH="609591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701675"/>
                        <a:ext cx="9134475" cy="643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Диаграмма 44"/>
          <p:cNvGraphicFramePr>
            <a:graphicFrameLocks/>
          </p:cNvGraphicFramePr>
          <p:nvPr/>
        </p:nvGraphicFramePr>
        <p:xfrm>
          <a:off x="-31750" y="2185988"/>
          <a:ext cx="917575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Диаграмма" r:id="rId3" imgW="8753543" imgH="4619715" progId="Excel.Chart.8">
                  <p:embed/>
                </p:oleObj>
              </mc:Choice>
              <mc:Fallback>
                <p:oleObj name="Диаграмма" r:id="rId3" imgW="8753543" imgH="4619715" progId="Excel.Chart.8">
                  <p:embed/>
                  <p:pic>
                    <p:nvPicPr>
                      <p:cNvPr id="0" name="Диаграмма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2185988"/>
                        <a:ext cx="9175750" cy="484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27651" name="Диаграмма 45"/>
          <p:cNvGraphicFramePr>
            <a:graphicFrameLocks/>
          </p:cNvGraphicFramePr>
          <p:nvPr/>
        </p:nvGraphicFramePr>
        <p:xfrm>
          <a:off x="250825" y="2233613"/>
          <a:ext cx="947102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Диаграмма" r:id="rId3" imgW="8858385" imgH="4457700" progId="Excel.Chart.8">
                  <p:embed/>
                </p:oleObj>
              </mc:Choice>
              <mc:Fallback>
                <p:oleObj name="Диаграмма" r:id="rId3" imgW="8858385" imgH="4457700" progId="Excel.Chart.8">
                  <p:embed/>
                  <p:pic>
                    <p:nvPicPr>
                      <p:cNvPr id="0" name="Диаграмма 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33613"/>
                        <a:ext cx="9471025" cy="462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поселения на 2018-2023 годы".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 на 2018-2023 годы"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– 48295,5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– 48032,4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47935,5 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0" y="68103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103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30724" name="Диаграмма 8"/>
          <p:cNvGraphicFramePr>
            <a:graphicFrameLocks/>
          </p:cNvGraphicFramePr>
          <p:nvPr/>
        </p:nvGraphicFramePr>
        <p:xfrm>
          <a:off x="-50800" y="3911600"/>
          <a:ext cx="5680075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911600"/>
                        <a:ext cx="5680075" cy="291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46" name="Диаграмма 4"/>
          <p:cNvGraphicFramePr>
            <a:graphicFrameLocks/>
          </p:cNvGraphicFramePr>
          <p:nvPr/>
        </p:nvGraphicFramePr>
        <p:xfrm>
          <a:off x="0" y="70008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008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31748" name="Диаграмма 8"/>
          <p:cNvGraphicFramePr>
            <a:graphicFrameLocks/>
          </p:cNvGraphicFramePr>
          <p:nvPr/>
        </p:nvGraphicFramePr>
        <p:xfrm>
          <a:off x="-50800" y="3911600"/>
          <a:ext cx="5680075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911600"/>
                        <a:ext cx="5680075" cy="291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32771" name="Диаграмма 8"/>
          <p:cNvGraphicFramePr>
            <a:graphicFrameLocks/>
          </p:cNvGraphicFramePr>
          <p:nvPr/>
        </p:nvGraphicFramePr>
        <p:xfrm>
          <a:off x="396875" y="1239838"/>
          <a:ext cx="5678488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Диаграмма" r:id="rId3" imgW="5667443" imgH="4448265" progId="Excel.Chart.8">
                  <p:embed/>
                </p:oleObj>
              </mc:Choice>
              <mc:Fallback>
                <p:oleObj name="Диаграмма" r:id="rId3" imgW="5667443" imgH="444826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39838"/>
                        <a:ext cx="5678488" cy="446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деятельности главы местной администрации – 958,0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функций органов местного самоуправления – 7274,2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в сфере культуры, физической культуры и спорта – 2050,9тыс.руб.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500,0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Социальная поддержка населения (в т.ч. доплаты к пенсиям муниципальным служащим городского поселения, захоронение малоимущих граждан) – 418,4,0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развитию градостроительной деятельности, землеустройству и землепользованию – 500,0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межбюджетные трансферты на осуществление полномочий по организации библиотечного обслуживания населения Таловского городского поселения – 3365,9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40,0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взносы) – 124,0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2019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298450" y="1187450"/>
            <a:ext cx="8620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Мероприятия по развитию сети автомобильных дорог общего пользования местного значения – 6503,5 тыс.руб.</a:t>
            </a: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4192588"/>
            <a:ext cx="425926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4192588"/>
            <a:ext cx="42957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879475"/>
            <a:ext cx="3546475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4"/>
          <a:srcRect l="2615" t="3733" r="4566"/>
          <a:stretch/>
        </p:blipFill>
        <p:spPr>
          <a:xfrm>
            <a:off x="323850" y="3695700"/>
            <a:ext cx="3546475" cy="25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5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2019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228600" y="1419225"/>
            <a:ext cx="85931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5210,0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Сбор и вывоз бытовых отходов и мусора – 1900,0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Озеленение – 40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Содержание и ремонт военно-мемориальных объектов – 165,7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зимнее содержание и грейдирование дорог, покос травы и опиловка деревьев) – 4022,8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Мероприятия в области коммунального хозяйства, жилищного сектора и инфраструктуры (в т.ч. ремонт и режимная наладка котельных, приобретение колонок, насосов, капремонт скважины на главном водозаборе, проект разведочно-эксплуатационной скважины, ПСД на газификацию котельной № 2)-3886,5 тыс.руб.</a:t>
            </a:r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4059238"/>
            <a:ext cx="426243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2019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- 6512,0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Сбор и вывоз бытовых отходов и мусора – 50,0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1265,0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Содержание мест захоронения – 740,0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парка «Солнечный» и пляжа) – 2230,6 тыс.руб.</a:t>
            </a:r>
          </a:p>
        </p:txBody>
      </p:sp>
      <p:sp>
        <p:nvSpPr>
          <p:cNvPr id="59395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2019 г. 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88 тыс.руб.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Диаграмма 14"/>
          <p:cNvGraphicFramePr>
            <a:graphicFrameLocks/>
          </p:cNvGraphicFramePr>
          <p:nvPr/>
        </p:nvGraphicFramePr>
        <p:xfrm>
          <a:off x="142875" y="690563"/>
          <a:ext cx="8624888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Диаграмма" r:id="rId3" imgW="8515485" imgH="6105615" progId="Excel.Chart.8">
                  <p:embed/>
                </p:oleObj>
              </mc:Choice>
              <mc:Fallback>
                <p:oleObj name="Диаграмма" r:id="rId3" imgW="8515485" imgH="6105615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90563"/>
                        <a:ext cx="8624888" cy="618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Объект 7"/>
          <p:cNvGraphicFramePr>
            <a:graphicFrameLocks noGrp="1"/>
          </p:cNvGraphicFramePr>
          <p:nvPr>
            <p:ph idx="1"/>
          </p:nvPr>
        </p:nvGraphicFramePr>
        <p:xfrm>
          <a:off x="182563" y="1951038"/>
          <a:ext cx="9356725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Диаграмма" r:id="rId3" imgW="8772457" imgH="4200525" progId="Excel.Chart.8">
                  <p:embed/>
                </p:oleObj>
              </mc:Choice>
              <mc:Fallback>
                <p:oleObj name="Диаграмма" r:id="rId3" imgW="8772457" imgH="4200525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51038"/>
                        <a:ext cx="9356725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6" name="Объект 12"/>
          <p:cNvGraphicFramePr>
            <a:graphicFrameLocks noGrp="1"/>
          </p:cNvGraphicFramePr>
          <p:nvPr>
            <p:ph idx="1"/>
          </p:nvPr>
        </p:nvGraphicFramePr>
        <p:xfrm>
          <a:off x="-214313" y="276225"/>
          <a:ext cx="6389688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Диаграмма" r:id="rId3" imgW="6362700" imgH="3429000" progId="Excel.Chart.8">
                  <p:embed/>
                </p:oleObj>
              </mc:Choice>
              <mc:Fallback>
                <p:oleObj name="Диаграмма" r:id="rId3" imgW="6362700" imgH="3429000" progId="Excel.Char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276225"/>
                        <a:ext cx="6389688" cy="344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4900613" y="788988"/>
          <a:ext cx="46450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5" imgW="4629285" imgH="2866935" progId="Excel.Chart.8">
                  <p:embed/>
                </p:oleObj>
              </mc:Choice>
              <mc:Fallback>
                <p:oleObj name="Диаграмма" r:id="rId5" imgW="4629285" imgH="2866935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788988"/>
                        <a:ext cx="4645025" cy="287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180975" y="2295525"/>
          <a:ext cx="102012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Диаграмма" r:id="rId7" imgW="8858385" imgH="3962490" progId="Excel.Chart.8">
                  <p:embed/>
                </p:oleObj>
              </mc:Choice>
              <mc:Fallback>
                <p:oleObj name="Диаграмма" r:id="rId7" imgW="8858385" imgH="3962490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295525"/>
                        <a:ext cx="102012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1210</Words>
  <Application>Microsoft Office PowerPoint</Application>
  <PresentationFormat>Экран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2019 г.</vt:lpstr>
      <vt:lpstr>Подпрограмма «Развитие транспортной системы городского поселения» в 2019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2019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2019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2019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125</cp:revision>
  <dcterms:created xsi:type="dcterms:W3CDTF">2013-11-19T05:52:05Z</dcterms:created>
  <dcterms:modified xsi:type="dcterms:W3CDTF">2023-06-14T13:21:04Z</dcterms:modified>
</cp:coreProperties>
</file>