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2" r:id="rId11"/>
    <p:sldId id="263" r:id="rId12"/>
    <p:sldId id="264" r:id="rId13"/>
    <p:sldId id="265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6433" autoAdjust="0"/>
  </p:normalViewPr>
  <p:slideViewPr>
    <p:cSldViewPr snapToGrid="0">
      <p:cViewPr>
        <p:scale>
          <a:sx n="125" d="100"/>
          <a:sy n="125" d="100"/>
        </p:scale>
        <p:origin x="-1224" y="78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1151827175449223E-2"/>
          <c:y val="2.4554754185138611E-2"/>
          <c:w val="0.83414731812369625"/>
          <c:h val="0.752266790180638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980056980056983E-3"/>
                  <c:y val="0.14117647058823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225071225071261E-3"/>
                  <c:y val="0.1478991596638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25071225070194E-3"/>
                  <c:y val="0.15798319327731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46634.3</c:v>
                </c:pt>
                <c:pt idx="1">
                  <c:v>47226.5</c:v>
                </c:pt>
                <c:pt idx="2">
                  <c:v>48313.9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820512820512824E-2"/>
                  <c:y val="6.38655462184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45014245014145E-2"/>
                  <c:y val="6.05042016806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7150997150998E-3"/>
                  <c:y val="6.38655462184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46634.3</c:v>
                </c:pt>
                <c:pt idx="1">
                  <c:v>47226.5</c:v>
                </c:pt>
                <c:pt idx="2">
                  <c:v>48313.9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346176"/>
        <c:axId val="45360256"/>
        <c:axId val="44941760"/>
      </c:bar3DChart>
      <c:catAx>
        <c:axId val="4534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60256"/>
        <c:crosses val="autoZero"/>
        <c:auto val="1"/>
        <c:lblAlgn val="ctr"/>
        <c:lblOffset val="100"/>
        <c:noMultiLvlLbl val="0"/>
      </c:catAx>
      <c:valAx>
        <c:axId val="4536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46176"/>
        <c:crosses val="autoZero"/>
        <c:crossBetween val="between"/>
      </c:valAx>
      <c:serAx>
        <c:axId val="44941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6025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36402180496811E-2"/>
          <c:y val="0.88795077085952512"/>
          <c:w val="0.52525540076721156"/>
          <c:h val="8.5158472837954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29E-3"/>
                  <c:y val="-2.6554117573125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794370668367595E-2"/>
                  <c:y val="-0.191383049534511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14471.7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22362068734549351"/>
                  <c:y val="5.7007716882620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14562.3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50816"/>
        <c:axId val="50452352"/>
        <c:axId val="0"/>
      </c:bar3DChart>
      <c:catAx>
        <c:axId val="5045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452352"/>
        <c:crosses val="autoZero"/>
        <c:auto val="1"/>
        <c:lblAlgn val="ctr"/>
        <c:lblOffset val="100"/>
        <c:noMultiLvlLbl val="0"/>
      </c:catAx>
      <c:valAx>
        <c:axId val="5045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50816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1.7253533062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023449766374803E-3"/>
                  <c:y val="-0.13068785155085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2156.5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491981037939577"/>
                  <c:y val="5.710593618108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2757.3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9977600"/>
        <c:axId val="49983488"/>
        <c:axId val="0"/>
      </c:bar3DChart>
      <c:catAx>
        <c:axId val="4997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9983488"/>
        <c:crosses val="autoZero"/>
        <c:auto val="1"/>
        <c:lblAlgn val="ctr"/>
        <c:lblOffset val="100"/>
        <c:noMultiLvlLbl val="0"/>
      </c:catAx>
      <c:valAx>
        <c:axId val="4998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7760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29E-3"/>
                  <c:y val="-3.2156456364408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6030916910630935"/>
                  <c:y val="4.7292999144563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20913.8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145623911349172"/>
                  <c:y val="-2.0359898886650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20055.8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739840"/>
        <c:axId val="50766208"/>
        <c:axId val="0"/>
      </c:bar3DChart>
      <c:catAx>
        <c:axId val="507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766208"/>
        <c:crosses val="autoZero"/>
        <c:auto val="1"/>
        <c:lblAlgn val="ctr"/>
        <c:lblOffset val="100"/>
        <c:noMultiLvlLbl val="0"/>
      </c:catAx>
      <c:valAx>
        <c:axId val="5076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3984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8361.2999999999956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023449766374803E-3"/>
                  <c:y val="-8.412662506338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8400.7999999999956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273864445518425"/>
                  <c:y val="6.149870050271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8415.7999999999956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819840"/>
        <c:axId val="50821376"/>
        <c:axId val="0"/>
      </c:bar3DChart>
      <c:catAx>
        <c:axId val="5081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821376"/>
        <c:crosses val="autoZero"/>
        <c:auto val="1"/>
        <c:lblAlgn val="ctr"/>
        <c:lblOffset val="100"/>
        <c:noMultiLvlLbl val="0"/>
      </c:catAx>
      <c:valAx>
        <c:axId val="508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1984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76647304096115E-2"/>
          <c:y val="0.11253687391165051"/>
          <c:w val="0.83248972018217371"/>
          <c:h val="0.6762365354142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407907981308918E-4"/>
                  <c:y val="-0.12955867302077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3889569945382729"/>
                  <c:y val="3.938043325042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921856"/>
        <c:axId val="50923392"/>
        <c:axId val="0"/>
      </c:bar3DChart>
      <c:catAx>
        <c:axId val="5092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923392"/>
        <c:crosses val="autoZero"/>
        <c:auto val="1"/>
        <c:lblAlgn val="ctr"/>
        <c:lblOffset val="100"/>
        <c:noMultiLvlLbl val="0"/>
      </c:catAx>
      <c:valAx>
        <c:axId val="509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21856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15237.3</c:v>
                </c:pt>
                <c:pt idx="1">
                  <c:v>16005.2</c:v>
                </c:pt>
                <c:pt idx="2">
                  <c:v>17257.8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првоохранительная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</c:v>
                </c:pt>
                <c:pt idx="1">
                  <c:v>103</c:v>
                </c:pt>
                <c:pt idx="2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2450</c:v>
                </c:pt>
                <c:pt idx="1">
                  <c:v>2256.5</c:v>
                </c:pt>
                <c:pt idx="2">
                  <c:v>2857.3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24051</c:v>
                </c:pt>
                <c:pt idx="1">
                  <c:v>24115.8</c:v>
                </c:pt>
                <c:pt idx="2">
                  <c:v>23265.8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3955</c:v>
                </c:pt>
                <c:pt idx="1">
                  <c:v>3955</c:v>
                </c:pt>
                <c:pt idx="2">
                  <c:v>3984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4722222222222254E-2"/>
                  <c:y val="2.0623873806575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777777777777779E-2"/>
                  <c:y val="-4.124774761315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1111111111111"/>
                  <c:y val="4.1247747613151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300</c:v>
                </c:pt>
                <c:pt idx="1">
                  <c:v>305</c:v>
                </c:pt>
                <c:pt idx="2">
                  <c:v>305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1388888888888887E-2"/>
                  <c:y val="-5.9809234039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166666666666691E-2"/>
                  <c:y val="-5.774684665841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66666666666673E-2"/>
                  <c:y val="-5.91911673957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450</c:v>
                </c:pt>
                <c:pt idx="1">
                  <c:v>486</c:v>
                </c:pt>
                <c:pt idx="2">
                  <c:v>537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Обслужевание государственного и муниципального долга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5555555555555558E-3"/>
                  <c:y val="-5.522683662903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4E-2"/>
                  <c:y val="-5.980923403907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77777777777727E-2"/>
                  <c:y val="-5.362207189709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93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98784"/>
        <c:axId val="51800320"/>
        <c:axId val="0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Лист1!$J$1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Лист1!$J$2:$J$5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5179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1800320"/>
        <c:crosses val="autoZero"/>
        <c:auto val="1"/>
        <c:lblAlgn val="ctr"/>
        <c:lblOffset val="100"/>
        <c:noMultiLvlLbl val="0"/>
      </c:catAx>
      <c:valAx>
        <c:axId val="51800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5179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19160104986896"/>
          <c:y val="8.7789497479016346E-4"/>
          <c:w val="0.32647506561679801"/>
          <c:h val="0.99824421005041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9064438793732132E-2"/>
          <c:y val="0.6661560235037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50000275122852E-2"/>
                  <c:y val="0.133127291986055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2732354996505"/>
                      <c:h val="0.255264616072245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826085773095074E-2"/>
                  <c:y val="7.8173590370169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40118.300000000003</c:v>
                </c:pt>
                <c:pt idx="1">
                  <c:v>5386</c:v>
                </c:pt>
                <c:pt idx="2">
                  <c:v>1130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360229342401436E-2"/>
          <c:y val="0.60386181260827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74030054419289"/>
          <c:y val="5.7433628709909298E-2"/>
          <c:w val="0.5791481096309502"/>
          <c:h val="0.8950471501563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36942257217847E-2"/>
                  <c:y val="4.170256892232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/>
                      <a:t>; </a:t>
                    </a:r>
                    <a:endParaRPr lang="en-US" sz="1600" baseline="0" dirty="0" smtClean="0"/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8930817610061"/>
                      <c:h val="0.242304828490307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7271653543307103E-2"/>
                  <c:y val="1.818603072784496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/>
                      <a:t>; </a:t>
                    </a:r>
                    <a:endParaRPr lang="en-US" sz="1600" baseline="0" dirty="0" smtClean="0"/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40900.5</c:v>
                </c:pt>
                <c:pt idx="1">
                  <c:v>5386</c:v>
                </c:pt>
                <c:pt idx="2">
                  <c:v>940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09072309128895"/>
          <c:y val="0.85536048734648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489533136539727E-2"/>
                  <c:y val="0.16908805516957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2732354996505"/>
                      <c:h val="0.16454610299867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3466788165093644E-2"/>
                  <c:y val="0.12836176727909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41949.9</c:v>
                </c:pt>
                <c:pt idx="1">
                  <c:v>5386</c:v>
                </c:pt>
                <c:pt idx="2">
                  <c:v>978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697689673073999E-3"/>
          <c:y val="0.57118304656362395"/>
          <c:w val="0.42785673734356894"/>
          <c:h val="0.29054517166276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1375653960606261"/>
          <c:w val="0.92222222222222228"/>
          <c:h val="0.62195418521016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2500000000000101E-2"/>
                  <c:y val="-9.67078345983335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B9A6E8D3-079D-4F12-86FD-72B418D0F501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; </a:t>
                    </a:r>
                    <a:fld id="{21A36143-6947-471A-824B-9DFD8AEBA33B}" type="VALU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; </a:t>
                    </a:r>
                    <a:fld id="{8925068B-A47B-4CA8-A8EC-446621FE9342}" type="PERCENTAG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833333333333343E-2"/>
                  <c:y val="1.6460908016737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444444444445499E-3"/>
                  <c:y val="4.9382724050212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277777777777787"/>
                  <c:y val="1.8518521518829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277777777777782E-2"/>
                  <c:y val="-0.29218111729709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13891</c:v>
                </c:pt>
                <c:pt idx="1">
                  <c:v>1887.3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883202099737545E-2"/>
          <c:y val="0.67968660764178257"/>
          <c:w val="0.31376399825021883"/>
          <c:h val="0.28913115082647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0964131260187818"/>
          <c:w val="0.92777777777777781"/>
          <c:h val="0.62606941221435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73E-2"/>
                  <c:y val="-7.2016472573227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77777777777676E-2"/>
                  <c:y val="-2.6748975527198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888888888888895"/>
                  <c:y val="2.8806589029290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166666666666696E-2"/>
                  <c:y val="-0.16049385316319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14724</c:v>
                </c:pt>
                <c:pt idx="1">
                  <c:v>1836.5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883202099737545E-2"/>
          <c:y val="0.67557138063759792"/>
          <c:w val="0.31956124234470701"/>
          <c:h val="0.29489651905261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0964131260187818"/>
          <c:w val="0.92777777777777781"/>
          <c:h val="0.62606941221435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9444444444444475E-3"/>
                  <c:y val="-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23611111111112"/>
                      <c:h val="0.126728415593858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8888888888889E-2"/>
                  <c:y val="-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722222222222224E-2"/>
                  <c:y val="2.4691362025106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98E-2"/>
                  <c:y val="6.1728405062766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5"/>
                  <c:y val="-0.16255146666528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15607</c:v>
                </c:pt>
                <c:pt idx="1">
                  <c:v>2002.9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349431321084864E-2"/>
          <c:y val="0.67557138063759792"/>
          <c:w val="0.31956124234470701"/>
          <c:h val="0.2969541325547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Таловского городского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4378404897025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5126</c:v>
                </c:pt>
                <c:pt idx="1">
                  <c:v>5126</c:v>
                </c:pt>
                <c:pt idx="2">
                  <c:v>5126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053632"/>
        <c:axId val="46063616"/>
        <c:axId val="0"/>
      </c:bar3DChart>
      <c:catAx>
        <c:axId val="460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63616"/>
        <c:crosses val="autoZero"/>
        <c:auto val="1"/>
        <c:lblAlgn val="ctr"/>
        <c:lblOffset val="100"/>
        <c:noMultiLvlLbl val="0"/>
      </c:catAx>
      <c:valAx>
        <c:axId val="46063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4605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Таловского городского поселения (тыс.руб.)</a:t>
            </a:r>
            <a:endParaRPr lang="ru-RU" sz="2000" cap="non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260481809925"/>
          <c:y val="4.31499509494914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1130</c:v>
                </c:pt>
                <c:pt idx="1">
                  <c:v>940</c:v>
                </c:pt>
                <c:pt idx="2">
                  <c:v>978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6582016"/>
        <c:axId val="465879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pattFill prst="narHorz">
                    <a:fgClr>
                      <a:schemeClr val="accent4"/>
                    </a:fgClr>
                    <a:bgClr>
                      <a:schemeClr val="accent4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4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Лист1!$A$2:$A$5</c15:sqref>
                        </c15:fullRef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Лист1!$C$2:$C$5</c15:sqref>
                        </c15:fullRef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pattFill prst="narHorz">
                    <a:fgClr>
                      <a:schemeClr val="accent6"/>
                    </a:fgClr>
                    <a:bgClr>
                      <a:schemeClr val="accent6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6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Лист1!$A$2:$A$5</c15:sqref>
                        </c15:fullRef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Лист1!$D$2:$D$5</c15:sqref>
                        </c15:fullRef>
                        <c15:formulaRef>
                          <c15:sqref>Лист1!$D$2:$D$4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465820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7904"/>
        <c:crosses val="autoZero"/>
        <c:auto val="1"/>
        <c:lblAlgn val="ctr"/>
        <c:lblOffset val="100"/>
        <c:noMultiLvlLbl val="0"/>
      </c:catAx>
      <c:valAx>
        <c:axId val="4658790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2016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#1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#1"/>
    <dgm:cxn modelId="{106D5148-3BA0-4674-8AB6-7F8B02DC96A6}" type="presOf" srcId="{CC04ADDB-AD80-4D8A-94A3-3C5BD264FF91}" destId="{F8BA962B-7CEE-4EF6-857F-469E589DBD1B}" srcOrd="0" destOrd="0" presId="urn:microsoft.com/office/officeart/2005/8/layout/vList3#1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#1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#1"/>
    <dgm:cxn modelId="{02367EE4-AA57-49D3-8C3F-EABB43B48987}" type="presParOf" srcId="{F5FDF087-3053-466A-8733-9877A38D3295}" destId="{AE5C23DA-42E2-44D0-9151-DA5F4B0BE249}" srcOrd="0" destOrd="0" presId="urn:microsoft.com/office/officeart/2005/8/layout/vList3#1"/>
    <dgm:cxn modelId="{261422CB-2E4F-47A5-AFA9-C0B817BA5893}" type="presParOf" srcId="{F5FDF087-3053-466A-8733-9877A38D3295}" destId="{07CD797C-2361-4A39-A512-EC33B86440FC}" srcOrd="1" destOrd="0" presId="urn:microsoft.com/office/officeart/2005/8/layout/vList3#1"/>
    <dgm:cxn modelId="{4B7A9A5B-CC8F-485C-9160-7C848177F204}" type="presParOf" srcId="{F8BA962B-7CEE-4EF6-857F-469E589DBD1B}" destId="{A240EBD1-8149-491E-B1E5-02C0C384624F}" srcOrd="1" destOrd="0" presId="urn:microsoft.com/office/officeart/2005/8/layout/vList3#1"/>
    <dgm:cxn modelId="{D609E30E-8FCB-447A-A470-942B0B9914C3}" type="presParOf" srcId="{F8BA962B-7CEE-4EF6-857F-469E589DBD1B}" destId="{0D18EEA8-D68A-4634-9B46-A1854EEF1FF5}" srcOrd="2" destOrd="0" presId="urn:microsoft.com/office/officeart/2005/8/layout/vList3#1"/>
    <dgm:cxn modelId="{13D7444E-D64E-48EA-8190-B138D164EBFD}" type="presParOf" srcId="{0D18EEA8-D68A-4634-9B46-A1854EEF1FF5}" destId="{C1F2E8FF-EB1D-4102-8AD4-0CF6EF81F04F}" srcOrd="0" destOrd="0" presId="urn:microsoft.com/office/officeart/2005/8/layout/vList3#1"/>
    <dgm:cxn modelId="{BF8D4305-8BEF-40BE-A5E9-6F3903B7A05A}" type="presParOf" srcId="{0D18EEA8-D68A-4634-9B46-A1854EEF1FF5}" destId="{D2CB0A7E-28CB-4092-BB24-D7CE83731AF6}" srcOrd="1" destOrd="0" presId="urn:microsoft.com/office/officeart/2005/8/layout/vList3#1"/>
    <dgm:cxn modelId="{D3FE4E98-8ABB-42F1-B0FA-8FAB6B597B34}" type="presParOf" srcId="{F8BA962B-7CEE-4EF6-857F-469E589DBD1B}" destId="{CD27D173-B89B-42BF-9F0B-2BC5C5AD8360}" srcOrd="3" destOrd="0" presId="urn:microsoft.com/office/officeart/2005/8/layout/vList3#1"/>
    <dgm:cxn modelId="{A40009F4-0D27-4553-BCE4-2D71A82CF6F4}" type="presParOf" srcId="{F8BA962B-7CEE-4EF6-857F-469E589DBD1B}" destId="{2D0AFC8D-0B56-4A5B-9E04-22F8A33FDF9A}" srcOrd="4" destOrd="0" presId="urn:microsoft.com/office/officeart/2005/8/layout/vList3#1"/>
    <dgm:cxn modelId="{AB8076E4-B59D-46EF-B3B9-24CE44867321}" type="presParOf" srcId="{2D0AFC8D-0B56-4A5B-9E04-22F8A33FDF9A}" destId="{7B57609D-6E50-4A24-B105-BB61CFB0A1BA}" srcOrd="0" destOrd="0" presId="urn:microsoft.com/office/officeart/2005/8/layout/vList3#1"/>
    <dgm:cxn modelId="{E77686BB-8BB9-43F8-9D34-8A928B00EF63}" type="presParOf" srcId="{2D0AFC8D-0B56-4A5B-9E04-22F8A33FDF9A}" destId="{493125AE-D167-4C52-A535-BA78420D0AD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25" y="1424066"/>
            <a:ext cx="4900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Таловского городского поселения для граждан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2017г.-2019г.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16175166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80994724"/>
              </p:ext>
            </p:extLst>
          </p:nvPr>
        </p:nvGraphicFramePr>
        <p:xfrm>
          <a:off x="1" y="685801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8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8710712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4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Неналоговые доходы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85800"/>
            <a:ext cx="9143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Неналоговые доходы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153349641"/>
              </p:ext>
            </p:extLst>
          </p:nvPr>
        </p:nvGraphicFramePr>
        <p:xfrm>
          <a:off x="1" y="2317016"/>
          <a:ext cx="9143999" cy="454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3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8" y="685800"/>
            <a:ext cx="8958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-Субсидии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606315279"/>
              </p:ext>
            </p:extLst>
          </p:nvPr>
        </p:nvGraphicFramePr>
        <p:xfrm>
          <a:off x="342899" y="2443163"/>
          <a:ext cx="8543925" cy="441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00089"/>
            <a:ext cx="901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585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70009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исполнение расходов бюджета Таловского городского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существляется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программном формате на основе муниципальной программы "Муниципальное управление, гражданское общество и развитие Таловского городского поселения на 2014-2019 годы".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18953"/>
              </p:ext>
            </p:extLst>
          </p:nvPr>
        </p:nvGraphicFramePr>
        <p:xfrm>
          <a:off x="0" y="2635624"/>
          <a:ext cx="9144000" cy="42223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000"/>
              </a:tblGrid>
              <a:tr h="422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"Муниципальное управление, гражданское общество и развитие Таловского городского поселения на 2014-2019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– 46634,3 тыс.руб.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– 46045,8 тыс.руб.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– 45898,2 тыс.руб.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3438886"/>
              </p:ext>
            </p:extLst>
          </p:nvPr>
        </p:nvGraphicFramePr>
        <p:xfrm>
          <a:off x="1" y="726983"/>
          <a:ext cx="5822574" cy="311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89810" y="1129117"/>
            <a:ext cx="3186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61456982"/>
              </p:ext>
            </p:extLst>
          </p:nvPr>
        </p:nvGraphicFramePr>
        <p:xfrm>
          <a:off x="1" y="3966882"/>
          <a:ext cx="5822574" cy="28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22575" y="4208494"/>
            <a:ext cx="3321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транспортной системы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(тыс.руб.)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5846269"/>
              </p:ext>
            </p:extLst>
          </p:nvPr>
        </p:nvGraphicFramePr>
        <p:xfrm>
          <a:off x="1" y="726983"/>
          <a:ext cx="5822574" cy="311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89810" y="806388"/>
            <a:ext cx="3186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и развитие жилищно-коммунального хозяйства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29641030"/>
              </p:ext>
            </p:extLst>
          </p:nvPr>
        </p:nvGraphicFramePr>
        <p:xfrm>
          <a:off x="1" y="3966882"/>
          <a:ext cx="5822574" cy="28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89810" y="3429000"/>
            <a:ext cx="3321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1892" y="1586317"/>
            <a:ext cx="31869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38293128"/>
              </p:ext>
            </p:extLst>
          </p:nvPr>
        </p:nvGraphicFramePr>
        <p:xfrm>
          <a:off x="443751" y="1304366"/>
          <a:ext cx="5298141" cy="435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303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5915175"/>
              </p:ext>
            </p:extLst>
          </p:nvPr>
        </p:nvGraphicFramePr>
        <p:xfrm>
          <a:off x="214313" y="3348318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723341"/>
            <a:ext cx="4426857" cy="260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340"/>
            <a:ext cx="4473131" cy="26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4" y="3759200"/>
            <a:ext cx="4426856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7572"/>
          <a:stretch/>
        </p:blipFill>
        <p:spPr>
          <a:xfrm>
            <a:off x="-14514" y="3759200"/>
            <a:ext cx="4487645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63" y="733246"/>
            <a:ext cx="86606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Расходы на обеспечение деятельности главы местной администрации – 911,0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на обеспечение функций органов местного самоуправления – 7991,5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в сфере культуры, физической культуры и спорта – 1720,0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1000,0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Процентные платежи по муниципальному долгу городского поселения – 93,0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поддержка населения (в т.ч. д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оплаты к пенсиям муниципальным служащим городского поселения, захоронение малоимущих граждан) – 300,0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развитию градостроительной деятельности, землеустройству и землепользованию – 100,0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межбюджетные трансферты на осуществление полномочий по организации библиотечного обслуживания населения Таловского городского поселения – 2685,0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оценке недвижимости, признания прав и регулирования отношений по муниципальной собственности – 20,0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Выполнение других расходных обязательств (в т.ч. размещение информации в СМИ, членские взносы) – 121,0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13" y="-71468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городского поселения»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770" y="1187488"/>
            <a:ext cx="86214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развитию сети автомобильных дорог общего пользования местного значения – 2050,0 тыс.руб.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9" y="4193033"/>
            <a:ext cx="4259717" cy="253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97" y="4193032"/>
            <a:ext cx="4296859" cy="2535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1974" y="780305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8" y="871642"/>
            <a:ext cx="3546071" cy="2360581"/>
          </a:xfrm>
          <a:prstGeom prst="rect">
            <a:avLst/>
          </a:prstGeom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saturation sat="113000"/>
                    </a14:imgEffect>
                    <a14:imgEffect>
                      <a14:brightnessContrast bright="11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27880" y="879621"/>
            <a:ext cx="3545486" cy="236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 l="2615" t="3733" r="4566"/>
          <a:stretch/>
        </p:blipFill>
        <p:spPr>
          <a:xfrm>
            <a:off x="323578" y="3695281"/>
            <a:ext cx="3546071" cy="255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80" y="3695279"/>
            <a:ext cx="3545486" cy="255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418799"/>
            <a:ext cx="85926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5279,0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Сбор и вывоз бытовых отходов и мусора – 3010,0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и ремонт военно-мемориальных объектов – 147,5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Вопросы в сфере благоустройства (в т.ч. мероприятия по благоустройству мест массового отдыха населения, зимнее содержание и грейдирование дорог, покос травы и опиловка деревьев, ремонт памятника Ленину) – 7054,0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в области коммунального хозяйства, жилищного сектора и инфраструктуры (в т.ч. ремонт котельных, приобретение колонок, люков, изготовление ПСД, ремонт скважин, замена водонапорной башни)-5393,0 тыс.руб.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6487" y="743731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202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973" y="4059457"/>
            <a:ext cx="4261535" cy="25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89" y="4051732"/>
            <a:ext cx="4261535" cy="25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115" y="923490"/>
            <a:ext cx="5787769" cy="290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5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05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«Создание условий для обеспечения муниципального управления, ремонта и содержания объектов благоустройства городского поселения» в 2017 г.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560" y="1541421"/>
            <a:ext cx="8659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на обеспечение деятельности (оказания услуг) МКУ «Благоустройство и хозяйственно- техническое обеспечение» - 5193,8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Сбор и вывоз бытовых отходов и мусора – 85,0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1219,5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мест захоронения – 65,0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Вопросы в сфере благоустройства (в т.ч. мероприятия по благоустройству парка «Солнечный» и пляжа) – 1798,0 тыс.руб.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8368" y="935377"/>
            <a:ext cx="222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2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г.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6487" y="941295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387" y="1341405"/>
            <a:ext cx="85792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98 тыс.руб.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76" y="3738283"/>
            <a:ext cx="4136353" cy="25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" y="3742063"/>
            <a:ext cx="4507088" cy="25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37008642"/>
              </p:ext>
            </p:extLst>
          </p:nvPr>
        </p:nvGraphicFramePr>
        <p:xfrm>
          <a:off x="0" y="700088"/>
          <a:ext cx="9144000" cy="615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446" y="941295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33695" y="2608729"/>
            <a:ext cx="75496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Контактная информация: </a:t>
            </a:r>
          </a:p>
          <a:p>
            <a:pPr algn="ctr"/>
            <a:r>
              <a:rPr lang="ru-RU" sz="2400" i="1" dirty="0"/>
              <a:t>Администрация </a:t>
            </a:r>
            <a:r>
              <a:rPr lang="ru-RU" sz="2400" i="1" dirty="0" smtClean="0"/>
              <a:t>Таловского городского поселения </a:t>
            </a:r>
            <a:endParaRPr lang="ru-RU" sz="2400" i="1" dirty="0"/>
          </a:p>
          <a:p>
            <a:pPr algn="ctr"/>
            <a:r>
              <a:rPr lang="ru-RU" sz="2400" i="1" dirty="0"/>
              <a:t>Адрес : </a:t>
            </a:r>
            <a:r>
              <a:rPr lang="ru-RU" sz="2400" i="1" dirty="0" smtClean="0"/>
              <a:t>397480 Воронежская область, Таловский район, р.п. Таловая, </a:t>
            </a:r>
            <a:r>
              <a:rPr lang="ru-RU" sz="2400" i="1" dirty="0"/>
              <a:t>ул. Советская, д. </a:t>
            </a:r>
            <a:r>
              <a:rPr lang="ru-RU" sz="2400" i="1" dirty="0" smtClean="0"/>
              <a:t>100,</a:t>
            </a:r>
            <a:endParaRPr lang="ru-RU" sz="2400" i="1" dirty="0"/>
          </a:p>
          <a:p>
            <a:pPr algn="ctr"/>
            <a:r>
              <a:rPr lang="ru-RU" sz="2400" i="1" dirty="0"/>
              <a:t>Тел. 8 </a:t>
            </a:r>
            <a:r>
              <a:rPr lang="ru-RU" sz="2400" i="1" dirty="0" smtClean="0"/>
              <a:t>(47352</a:t>
            </a:r>
            <a:r>
              <a:rPr lang="ru-RU" sz="2400" i="1" smtClean="0"/>
              <a:t>) 2-28-76, </a:t>
            </a:r>
            <a:r>
              <a:rPr lang="ru-RU" sz="2400" i="1" dirty="0" smtClean="0"/>
              <a:t>2-39-87, 2-11-44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781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8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586" name="Диаграмма 54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805"/>
            <a:ext cx="9144000" cy="7327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602" y="5445125"/>
            <a:ext cx="223171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2860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4806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141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2686" y="1268413"/>
            <a:ext cx="235499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7180" y="1229466"/>
            <a:ext cx="2119344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249" y="2781300"/>
            <a:ext cx="2001750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616" y="3357563"/>
            <a:ext cx="2401383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155" y="4076700"/>
            <a:ext cx="274684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494" y="5347929"/>
            <a:ext cx="3163541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4614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4615" name="TextBox 73"/>
          <p:cNvSpPr txBox="1">
            <a:spLocks noChangeArrowheads="1"/>
          </p:cNvSpPr>
          <p:nvPr/>
        </p:nvSpPr>
        <p:spPr bwMode="auto">
          <a:xfrm>
            <a:off x="7305738" y="1217901"/>
            <a:ext cx="1769123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72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06317"/>
              </p:ext>
            </p:extLst>
          </p:nvPr>
        </p:nvGraphicFramePr>
        <p:xfrm>
          <a:off x="464032" y="728663"/>
          <a:ext cx="8215936" cy="4619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7968"/>
                <a:gridCol w="4107968"/>
              </a:tblGrid>
              <a:tr h="1753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(Д)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(Р)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506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Д=Р Сбалансированный бюджет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1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Д&gt;Р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Профицитный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26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Д&lt;Р Дефицитный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  <p:extLst>
      <p:ext uri="{BB962C8B-B14F-4D97-AF65-F5344CB8AC3E}">
        <p14:creationId xmlns:p14="http://schemas.microsoft.com/office/powerpoint/2010/main" val="1429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1305" y="1852737"/>
            <a:ext cx="7868503" cy="3738986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694" y="3773234"/>
              <a:ext cx="1331651" cy="130622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1892" tIns="606478" rIns="631892" bIns="60647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694" y="3727514"/>
              <a:ext cx="1331651" cy="91440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234" tIns="12429" rIns="645235" bIns="124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694" y="2365002"/>
              <a:ext cx="1331651" cy="1408231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072" tIns="655663" rIns="630072" bIns="65566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522"/>
              <a:ext cx="3385578" cy="2027425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3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  <a:endParaRPr lang="ru-RU" sz="63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45" y="1852737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45" y="3262974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45" y="4567192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669312"/>
              </p:ext>
            </p:extLst>
          </p:nvPr>
        </p:nvGraphicFramePr>
        <p:xfrm>
          <a:off x="228601" y="1999129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85126"/>
              </p:ext>
            </p:extLst>
          </p:nvPr>
        </p:nvGraphicFramePr>
        <p:xfrm>
          <a:off x="28574" y="485775"/>
          <a:ext cx="5143501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71179"/>
              </p:ext>
            </p:extLst>
          </p:nvPr>
        </p:nvGraphicFramePr>
        <p:xfrm>
          <a:off x="4572000" y="900113"/>
          <a:ext cx="45720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215076"/>
              </p:ext>
            </p:extLst>
          </p:nvPr>
        </p:nvGraphicFramePr>
        <p:xfrm>
          <a:off x="200025" y="3028950"/>
          <a:ext cx="9415464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11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99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Налоговые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налогов.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1278</Words>
  <Application>Microsoft Office PowerPoint</Application>
  <PresentationFormat>Экран (4:3)</PresentationFormat>
  <Paragraphs>156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</vt:lpstr>
      <vt:lpstr>Подпрограмма «Развитие транспортной системы городского поселения» в 2017г.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2017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2017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2017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87</cp:revision>
  <dcterms:created xsi:type="dcterms:W3CDTF">2013-11-19T05:52:05Z</dcterms:created>
  <dcterms:modified xsi:type="dcterms:W3CDTF">2023-06-14T13:24:22Z</dcterms:modified>
</cp:coreProperties>
</file>