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0" r:id="rId4"/>
    <p:sldId id="270" r:id="rId5"/>
    <p:sldId id="275" r:id="rId6"/>
    <p:sldId id="277" r:id="rId7"/>
    <p:sldId id="276" r:id="rId8"/>
    <p:sldId id="260" r:id="rId9"/>
    <p:sldId id="259" r:id="rId10"/>
    <p:sldId id="262" r:id="rId11"/>
    <p:sldId id="263" r:id="rId12"/>
    <p:sldId id="264" r:id="rId13"/>
    <p:sldId id="265" r:id="rId14"/>
    <p:sldId id="266" r:id="rId15"/>
    <p:sldId id="271" r:id="rId16"/>
    <p:sldId id="278" r:id="rId17"/>
    <p:sldId id="268" r:id="rId18"/>
    <p:sldId id="279" r:id="rId19"/>
    <p:sldId id="280" r:id="rId20"/>
    <p:sldId id="281" r:id="rId21"/>
    <p:sldId id="272" r:id="rId22"/>
    <p:sldId id="284" r:id="rId23"/>
    <p:sldId id="283" r:id="rId24"/>
    <p:sldId id="285" r:id="rId25"/>
    <p:sldId id="287" r:id="rId26"/>
    <p:sldId id="286" r:id="rId27"/>
    <p:sldId id="289" r:id="rId28"/>
    <p:sldId id="288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A86CE"/>
    <a:srgbClr val="26FA6D"/>
    <a:srgbClr val="94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6433" autoAdjust="0"/>
  </p:normalViewPr>
  <p:slideViewPr>
    <p:cSldViewPr snapToGrid="0">
      <p:cViewPr>
        <p:scale>
          <a:sx n="125" d="100"/>
          <a:sy n="125" d="100"/>
        </p:scale>
        <p:origin x="-1224" y="78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6.1151827175449223E-2"/>
          <c:y val="2.4554754185138611E-2"/>
          <c:w val="0.83414731812369625"/>
          <c:h val="0.752266790180638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980056980056983E-3"/>
                  <c:y val="0.14117647058823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225071225071261E-3"/>
                  <c:y val="0.1478991596638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225071225070194E-3"/>
                  <c:y val="0.15798319327731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cap="none" spc="0" baseline="0">
                    <a:ln w="0"/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46634.3</c:v>
                </c:pt>
                <c:pt idx="1">
                  <c:v>47226.5</c:v>
                </c:pt>
                <c:pt idx="2">
                  <c:v>48313.9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820512820512824E-2"/>
                  <c:y val="6.38655462184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45014245014145E-2"/>
                  <c:y val="6.050420168067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7150997150998E-3"/>
                  <c:y val="6.38655462184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cap="none" spc="0" baseline="0">
                    <a:ln w="0"/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46634.3</c:v>
                </c:pt>
                <c:pt idx="1">
                  <c:v>47226.5</c:v>
                </c:pt>
                <c:pt idx="2">
                  <c:v>48313.9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6029568"/>
        <c:axId val="56031104"/>
        <c:axId val="55948608"/>
      </c:bar3DChart>
      <c:catAx>
        <c:axId val="5602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31104"/>
        <c:crosses val="autoZero"/>
        <c:auto val="1"/>
        <c:lblAlgn val="ctr"/>
        <c:lblOffset val="100"/>
        <c:noMultiLvlLbl val="0"/>
      </c:catAx>
      <c:valAx>
        <c:axId val="5603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29568"/>
        <c:crosses val="autoZero"/>
        <c:crossBetween val="between"/>
      </c:valAx>
      <c:serAx>
        <c:axId val="559486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03110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936402180496811E-2"/>
          <c:y val="0.88795077085952512"/>
          <c:w val="0.52525540076721156"/>
          <c:h val="8.5158472837954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778738063268929E-3"/>
                  <c:y val="-2.65541175731257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14941.5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7794370668367595E-2"/>
                  <c:y val="-0.191383049534511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14471.7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22362068734549351"/>
                  <c:y val="5.70077168826205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14562.3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2313600"/>
        <c:axId val="62315136"/>
        <c:axId val="0"/>
      </c:bar3DChart>
      <c:catAx>
        <c:axId val="6231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2315136"/>
        <c:crosses val="autoZero"/>
        <c:auto val="1"/>
        <c:lblAlgn val="ctr"/>
        <c:lblOffset val="100"/>
        <c:noMultiLvlLbl val="0"/>
      </c:catAx>
      <c:valAx>
        <c:axId val="6231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13600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797643104235354E-2"/>
                  <c:y val="-1.7253533062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3023449766374803E-3"/>
                  <c:y val="-0.130687851550853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2156.5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491981037939577"/>
                  <c:y val="5.710593618108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2757.3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2102528"/>
        <c:axId val="62104320"/>
        <c:axId val="0"/>
      </c:bar3DChart>
      <c:catAx>
        <c:axId val="6210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2104320"/>
        <c:crosses val="autoZero"/>
        <c:auto val="1"/>
        <c:lblAlgn val="ctr"/>
        <c:lblOffset val="100"/>
        <c:noMultiLvlLbl val="0"/>
      </c:catAx>
      <c:valAx>
        <c:axId val="621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102528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778738063268929E-3"/>
                  <c:y val="-3.2156456364408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20883.5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6030916910630935"/>
                  <c:y val="4.7292999144563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20913.8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145623911349172"/>
                  <c:y val="-2.0359898886650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20055.8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5424768"/>
        <c:axId val="65442944"/>
        <c:axId val="0"/>
      </c:bar3DChart>
      <c:catAx>
        <c:axId val="65424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5442944"/>
        <c:crosses val="autoZero"/>
        <c:auto val="1"/>
        <c:lblAlgn val="ctr"/>
        <c:lblOffset val="100"/>
        <c:noMultiLvlLbl val="0"/>
      </c:catAx>
      <c:valAx>
        <c:axId val="6544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424768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797643104235354E-2"/>
                  <c:y val="-9.6323290851497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8361.2999999999956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3023449766374803E-3"/>
                  <c:y val="-8.412662506338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8400.7999999999956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273864445518425"/>
                  <c:y val="6.149870050271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8415.7999999999956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79324672"/>
        <c:axId val="79326208"/>
        <c:axId val="0"/>
      </c:bar3DChart>
      <c:catAx>
        <c:axId val="7932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79326208"/>
        <c:crosses val="autoZero"/>
        <c:auto val="1"/>
        <c:lblAlgn val="ctr"/>
        <c:lblOffset val="100"/>
        <c:noMultiLvlLbl val="0"/>
      </c:catAx>
      <c:valAx>
        <c:axId val="7932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324672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176647304096115E-2"/>
          <c:y val="0.11253687391165051"/>
          <c:w val="0.83248972018217371"/>
          <c:h val="0.67623653541420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797643104235354E-2"/>
                  <c:y val="-9.6323290851497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407907981308918E-4"/>
                  <c:y val="-0.12955867302077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3889569945382729"/>
                  <c:y val="3.9380433250425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79422592"/>
        <c:axId val="79424128"/>
        <c:axId val="0"/>
      </c:bar3DChart>
      <c:catAx>
        <c:axId val="79422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79424128"/>
        <c:crosses val="autoZero"/>
        <c:auto val="1"/>
        <c:lblAlgn val="ctr"/>
        <c:lblOffset val="100"/>
        <c:noMultiLvlLbl val="0"/>
      </c:catAx>
      <c:valAx>
        <c:axId val="7942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422592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15237.3</c:v>
                </c:pt>
                <c:pt idx="1">
                  <c:v>16005.2</c:v>
                </c:pt>
                <c:pt idx="2">
                  <c:v>17257.8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првоохранительная деятельность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</c:v>
                </c:pt>
                <c:pt idx="1">
                  <c:v>103</c:v>
                </c:pt>
                <c:pt idx="2">
                  <c:v>107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2450</c:v>
                </c:pt>
                <c:pt idx="1">
                  <c:v>2256.5</c:v>
                </c:pt>
                <c:pt idx="2">
                  <c:v>2857.3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Желищно-коммунальное хозяйство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24051</c:v>
                </c:pt>
                <c:pt idx="1">
                  <c:v>24115.8</c:v>
                </c:pt>
                <c:pt idx="2">
                  <c:v>23265.8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3955</c:v>
                </c:pt>
                <c:pt idx="1">
                  <c:v>3955</c:v>
                </c:pt>
                <c:pt idx="2">
                  <c:v>3984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4722222222222254E-2"/>
                  <c:y val="2.0623873806575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777777777777779E-2"/>
                  <c:y val="-4.124774761315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1111111111111"/>
                  <c:y val="4.1247747613151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300</c:v>
                </c:pt>
                <c:pt idx="1">
                  <c:v>305</c:v>
                </c:pt>
                <c:pt idx="2">
                  <c:v>305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1388888888888887E-2"/>
                  <c:y val="-5.98092340390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166666666666691E-2"/>
                  <c:y val="-5.7746846658412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66666666666673E-2"/>
                  <c:y val="-5.91911673957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450</c:v>
                </c:pt>
                <c:pt idx="1">
                  <c:v>486</c:v>
                </c:pt>
                <c:pt idx="2">
                  <c:v>537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Обслужевание государственного и муниципального долга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5555555555555558E-3"/>
                  <c:y val="-5.522683662903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3333333333334E-2"/>
                  <c:y val="-5.980923403907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77777777777727E-2"/>
                  <c:y val="-5.3622071897097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93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692736"/>
        <c:axId val="80694272"/>
        <c:axId val="0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Лист1!$J$1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3"/>
                      <c:pt idx="0">
                        <c:v>2017г.</c:v>
                      </c:pt>
                      <c:pt idx="1">
                        <c:v>2018г.</c:v>
                      </c:pt>
                      <c:pt idx="2">
                        <c:v>2019г.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Лист1!$J$2:$J$5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3DChart>
      <c:catAx>
        <c:axId val="8069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0694272"/>
        <c:crosses val="autoZero"/>
        <c:auto val="1"/>
        <c:lblAlgn val="ctr"/>
        <c:lblOffset val="100"/>
        <c:noMultiLvlLbl val="0"/>
      </c:catAx>
      <c:valAx>
        <c:axId val="80694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806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19160104986896"/>
          <c:y val="8.7789497479016346E-4"/>
          <c:w val="0.32647506561679801"/>
          <c:h val="0.99824421005041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9064438793732132E-2"/>
          <c:y val="0.6661560235037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50000275122852E-2"/>
                  <c:y val="0.133127291986055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BAFE78-BD71-45F1-9071-E4D9960724E0}" type="VALUE">
                      <a: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; </a:t>
                    </a:r>
                    <a:endParaRPr lang="en-US" sz="1600" baseline="0" dirty="0" smtClean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C30C5A-0718-4F42-B409-8A78BD548E7C}" type="PERCENTAGE">
                      <a:rPr lang="en-US" sz="1600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92732354996505"/>
                      <c:h val="0.255264616072245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7826085773095074E-2"/>
                  <c:y val="7.81735903701692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95EF1A-0816-4DE6-9DE7-133449AEE735}" type="VALUE">
                      <a: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; </a:t>
                    </a:r>
                    <a:endParaRPr lang="en-US" sz="1600" baseline="0" dirty="0" smtClean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E200CA-74EF-4070-AEE7-A586EC1F0B76}" type="PERCENTAGE">
                      <a:rPr lang="en-US" sz="1600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095148483798"/>
                      <c:h val="0.2293450409083688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40118.300000000003</c:v>
                </c:pt>
                <c:pt idx="1">
                  <c:v>5386</c:v>
                </c:pt>
                <c:pt idx="2">
                  <c:v>1130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9360229342401436E-2"/>
          <c:y val="0.60386181260827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074030054419289"/>
          <c:y val="5.7433628709909298E-2"/>
          <c:w val="0.5791481096309502"/>
          <c:h val="0.89504715015631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836942257217847E-2"/>
                  <c:y val="4.1702568922328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BAFE78-BD71-45F1-9071-E4D9960724E0}" type="VALUE">
                      <a:rPr lang="en-US" sz="1600" dirty="0"/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/>
                      <a:t>; </a:t>
                    </a:r>
                    <a:endParaRPr lang="en-US" sz="1600" baseline="0" dirty="0" smtClean="0"/>
                  </a:p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C30C5A-0718-4F42-B409-8A78BD548E7C}" type="PERCENTAGE">
                      <a:rPr lang="en-US" sz="1600" baseline="0" smtClean="0"/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28930817610061"/>
                      <c:h val="0.242304828490307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7271653543307103E-2"/>
                  <c:y val="1.8186030727844966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95EF1A-0816-4DE6-9DE7-133449AEE735}" type="VALUE">
                      <a:rPr lang="en-US" sz="1600" dirty="0"/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/>
                      <a:t>; </a:t>
                    </a:r>
                    <a:endParaRPr lang="en-US" sz="1600" baseline="0" dirty="0" smtClean="0"/>
                  </a:p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E200CA-74EF-4070-AEE7-A586EC1F0B76}" type="PERCENTAGE">
                      <a:rPr lang="en-US" sz="1600" baseline="0" smtClean="0"/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095148483798"/>
                      <c:h val="0.2293450409083688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40900.5</c:v>
                </c:pt>
                <c:pt idx="1">
                  <c:v>5386</c:v>
                </c:pt>
                <c:pt idx="2">
                  <c:v>940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009072309128895"/>
          <c:y val="0.85536048734648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489533136539727E-2"/>
                  <c:y val="0.16908805516957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BAFE78-BD71-45F1-9071-E4D9960724E0}" type="VALUE">
                      <a:rPr lang="en-US" sz="1600" dirty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>
                        <a:solidFill>
                          <a:srgbClr val="002060"/>
                        </a:solidFill>
                      </a:rPr>
                      <a:t>; </a:t>
                    </a:r>
                    <a:endParaRPr lang="en-US" sz="1600" baseline="0" dirty="0" smtClean="0">
                      <a:solidFill>
                        <a:srgbClr val="002060"/>
                      </a:solidFill>
                    </a:endParaRPr>
                  </a:p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C30C5A-0718-4F42-B409-8A78BD548E7C}" type="PERCENTAGE">
                      <a:rPr lang="en-US" sz="1600" baseline="0" smtClean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92732354996505"/>
                      <c:h val="0.16454610299867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3466788165093644E-2"/>
                  <c:y val="0.128361767279090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95EF1A-0816-4DE6-9DE7-133449AEE735}" type="VALUE">
                      <a:rPr lang="en-US" sz="1600" dirty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sz="1600" baseline="0" dirty="0">
                        <a:solidFill>
                          <a:srgbClr val="002060"/>
                        </a:solidFill>
                      </a:rPr>
                      <a:t>; </a:t>
                    </a:r>
                    <a:endParaRPr lang="en-US" sz="1600" baseline="0" dirty="0" smtClean="0">
                      <a:solidFill>
                        <a:srgbClr val="002060"/>
                      </a:solidFill>
                    </a:endParaRPr>
                  </a:p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E200CA-74EF-4070-AEE7-A586EC1F0B76}" type="PERCENTAGE">
                      <a:rPr lang="en-US" sz="1600" baseline="0" smtClean="0">
                        <a:solidFill>
                          <a:srgbClr val="002060"/>
                        </a:solidFill>
                      </a:rPr>
                      <a:pPr>
                        <a:defRPr sz="1600" b="1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095148483798"/>
                      <c:h val="0.2293450409083688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41949.9</c:v>
                </c:pt>
                <c:pt idx="1">
                  <c:v>5386</c:v>
                </c:pt>
                <c:pt idx="2">
                  <c:v>978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697689673073999E-3"/>
          <c:y val="0.57118304656362395"/>
          <c:w val="0.42785673734356894"/>
          <c:h val="0.29054517166276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22E-2"/>
          <c:y val="0.11375653960606261"/>
          <c:w val="0.92222222222222228"/>
          <c:h val="0.62195418521016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2500000000000101E-2"/>
                  <c:y val="-9.67078345983335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B9A6E8D3-079D-4F12-86FD-72B418D0F501}" type="CATEGORYNAME">
                      <a:rPr lang="ru-RU">
                        <a:solidFill>
                          <a:srgbClr val="C000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; </a:t>
                    </a:r>
                    <a:fld id="{21A36143-6947-471A-824B-9DFD8AEBA33B}" type="VALUE">
                      <a:rPr lang="ru-RU" baseline="0">
                        <a:solidFill>
                          <a:srgbClr val="C000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; </a:t>
                    </a:r>
                    <a:fld id="{8925068B-A47B-4CA8-A8EC-446621FE9342}" type="PERCENTAGE">
                      <a:rPr lang="ru-RU" baseline="0">
                        <a:solidFill>
                          <a:srgbClr val="C0000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833333333333343E-2"/>
                  <c:y val="1.6460908016737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444444444445499E-3"/>
                  <c:y val="4.93827240502129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277777777777787"/>
                  <c:y val="1.8518521518829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277777777777782E-2"/>
                  <c:y val="-0.29218111729709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13891</c:v>
                </c:pt>
                <c:pt idx="1">
                  <c:v>1887.3</c:v>
                </c:pt>
                <c:pt idx="2">
                  <c:v>1700</c:v>
                </c:pt>
                <c:pt idx="3">
                  <c:v>2500</c:v>
                </c:pt>
                <c:pt idx="4">
                  <c:v>20140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883202099737545E-2"/>
          <c:y val="0.67968660764178257"/>
          <c:w val="0.31376399825021883"/>
          <c:h val="0.28913115082647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22E-2"/>
          <c:y val="0.10964131260187818"/>
          <c:w val="0.92777777777777781"/>
          <c:h val="0.62606941221435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6666666666666573E-2"/>
                  <c:y val="-7.2016472573227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277777777777676E-2"/>
                  <c:y val="-2.6748975527198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277777777777781E-2"/>
                  <c:y val="5.9670791560673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888888888888895"/>
                  <c:y val="2.8806589029290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166666666666696E-2"/>
                  <c:y val="-0.16049385316319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14724</c:v>
                </c:pt>
                <c:pt idx="1">
                  <c:v>1836.5</c:v>
                </c:pt>
                <c:pt idx="2">
                  <c:v>1700</c:v>
                </c:pt>
                <c:pt idx="3">
                  <c:v>2500</c:v>
                </c:pt>
                <c:pt idx="4">
                  <c:v>20140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883202099737545E-2"/>
          <c:y val="0.67557138063759792"/>
          <c:w val="0.31956124234470701"/>
          <c:h val="0.29489651905261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22E-2"/>
          <c:y val="0.10964131260187818"/>
          <c:w val="0.92777777777777781"/>
          <c:h val="0.62606941221435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9444444444444475E-3"/>
                  <c:y val="-5.9670791560673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23611111111112"/>
                      <c:h val="0.1267284155938588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8888888888889E-2"/>
                  <c:y val="-5.9670791560673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722222222222224E-2"/>
                  <c:y val="2.4691362025106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98E-2"/>
                  <c:y val="6.17284050627661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5"/>
                  <c:y val="-0.162551466665284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15607</c:v>
                </c:pt>
                <c:pt idx="1">
                  <c:v>2002.9</c:v>
                </c:pt>
                <c:pt idx="2">
                  <c:v>1700</c:v>
                </c:pt>
                <c:pt idx="3">
                  <c:v>2500</c:v>
                </c:pt>
                <c:pt idx="4">
                  <c:v>20140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349431321084864E-2"/>
          <c:y val="0.67557138063759792"/>
          <c:w val="0.31956124234470701"/>
          <c:h val="0.2969541325547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Таловского городского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4378404897025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землю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5126</c:v>
                </c:pt>
                <c:pt idx="1">
                  <c:v>5126</c:v>
                </c:pt>
                <c:pt idx="2">
                  <c:v>5126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160</c:v>
                </c:pt>
                <c:pt idx="1">
                  <c:v>160</c:v>
                </c:pt>
                <c:pt idx="2">
                  <c:v>160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948032"/>
        <c:axId val="59953920"/>
        <c:axId val="0"/>
      </c:bar3DChart>
      <c:catAx>
        <c:axId val="599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53920"/>
        <c:crosses val="autoZero"/>
        <c:auto val="1"/>
        <c:lblAlgn val="ctr"/>
        <c:lblOffset val="100"/>
        <c:noMultiLvlLbl val="0"/>
      </c:catAx>
      <c:valAx>
        <c:axId val="59953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5994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Таловского городского поселения (тыс.руб.)</a:t>
            </a:r>
            <a:endParaRPr lang="ru-RU" sz="2000" cap="non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1260481809925"/>
          <c:y val="4.31499509494914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1130</c:v>
                </c:pt>
                <c:pt idx="1">
                  <c:v>940</c:v>
                </c:pt>
                <c:pt idx="2">
                  <c:v>978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6347648"/>
        <c:axId val="563494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pattFill prst="narHorz">
                    <a:fgClr>
                      <a:schemeClr val="accent4"/>
                    </a:fgClr>
                    <a:bgClr>
                      <a:schemeClr val="accent4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4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Лист1!$A$2:$A$5</c15:sqref>
                        </c15:fullRef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2017г.</c:v>
                      </c:pt>
                      <c:pt idx="1">
                        <c:v>2018г.</c:v>
                      </c:pt>
                      <c:pt idx="2">
                        <c:v>2019г.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Лист1!$C$2:$C$5</c15:sqref>
                        </c15:fullRef>
                        <c15:formulaRef>
                          <c15:sqref>Лист1!$C$2:$C$4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pattFill prst="narHorz">
                    <a:fgClr>
                      <a:schemeClr val="accent6"/>
                    </a:fgClr>
                    <a:bgClr>
                      <a:schemeClr val="accent6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6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Лист1!$A$2:$A$5</c15:sqref>
                        </c15:fullRef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2017г.</c:v>
                      </c:pt>
                      <c:pt idx="1">
                        <c:v>2018г.</c:v>
                      </c:pt>
                      <c:pt idx="2">
                        <c:v>2019г.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Лист1!$D$2:$D$5</c15:sqref>
                        </c15:fullRef>
                        <c15:formulaRef>
                          <c15:sqref>Лист1!$D$2:$D$4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5634764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49440"/>
        <c:crosses val="autoZero"/>
        <c:auto val="1"/>
        <c:lblAlgn val="ctr"/>
        <c:lblOffset val="100"/>
        <c:noMultiLvlLbl val="0"/>
      </c:catAx>
      <c:valAx>
        <c:axId val="563494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47648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ADDB-AD80-4D8A-94A3-3C5BD264FF91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C3305-4B12-44EA-8D88-70FA0A5C1279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78A19D8B-AF52-4B1F-81C1-5EDE3AB1BF9F}" type="parTrans" cxnId="{B0B4B742-F556-476B-923F-B9DAC429B609}">
      <dgm:prSet/>
      <dgm:spPr/>
      <dgm:t>
        <a:bodyPr/>
        <a:lstStyle/>
        <a:p>
          <a:endParaRPr lang="ru-RU"/>
        </a:p>
      </dgm:t>
    </dgm:pt>
    <dgm:pt modelId="{149EE494-CACA-4CF1-8064-4DB816D5F8CC}" type="sibTrans" cxnId="{B0B4B742-F556-476B-923F-B9DAC429B609}">
      <dgm:prSet/>
      <dgm:spPr/>
      <dgm:t>
        <a:bodyPr/>
        <a:lstStyle/>
        <a:p>
          <a:endParaRPr lang="ru-RU"/>
        </a:p>
      </dgm:t>
    </dgm:pt>
    <dgm:pt modelId="{DB5E2437-2C22-44E0-87BB-F50875B47A11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F1682A49-D421-4876-8BA3-E2365145DE5B}" type="parTrans" cxnId="{BE03ACC6-0283-4E3A-8530-64A93AC6486F}">
      <dgm:prSet/>
      <dgm:spPr/>
      <dgm:t>
        <a:bodyPr/>
        <a:lstStyle/>
        <a:p>
          <a:endParaRPr lang="ru-RU"/>
        </a:p>
      </dgm:t>
    </dgm:pt>
    <dgm:pt modelId="{F17E6693-1881-4EF1-9FD6-7779EBFF2E57}" type="sibTrans" cxnId="{BE03ACC6-0283-4E3A-8530-64A93AC6486F}">
      <dgm:prSet/>
      <dgm:spPr/>
      <dgm:t>
        <a:bodyPr/>
        <a:lstStyle/>
        <a:p>
          <a:endParaRPr lang="ru-RU"/>
        </a:p>
      </dgm:t>
    </dgm:pt>
    <dgm:pt modelId="{F6949740-431B-4E74-A861-8532E367FA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dirty="0">
            <a:solidFill>
              <a:schemeClr val="bg1"/>
            </a:solidFill>
          </a:endParaRPr>
        </a:p>
      </dgm:t>
    </dgm:pt>
    <dgm:pt modelId="{F31377C3-6E4E-4552-B05E-6016B99FB238}" type="parTrans" cxnId="{E324E890-8226-46BE-9154-F10D38387827}">
      <dgm:prSet/>
      <dgm:spPr/>
      <dgm:t>
        <a:bodyPr/>
        <a:lstStyle/>
        <a:p>
          <a:endParaRPr lang="ru-RU"/>
        </a:p>
      </dgm:t>
    </dgm:pt>
    <dgm:pt modelId="{88424463-B657-4A24-A566-0D137E931A71}" type="sibTrans" cxnId="{E324E890-8226-46BE-9154-F10D38387827}">
      <dgm:prSet/>
      <dgm:spPr/>
      <dgm:t>
        <a:bodyPr/>
        <a:lstStyle/>
        <a:p>
          <a:endParaRPr lang="ru-RU"/>
        </a:p>
      </dgm:t>
    </dgm:pt>
    <dgm:pt modelId="{F8BA962B-7CEE-4EF6-857F-469E589DBD1B}" type="pres">
      <dgm:prSet presAssocID="{CC04ADDB-AD80-4D8A-94A3-3C5BD264FF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DF087-3053-466A-8733-9877A38D3295}" type="pres">
      <dgm:prSet presAssocID="{39CC3305-4B12-44EA-8D88-70FA0A5C1279}" presName="composite" presStyleCnt="0"/>
      <dgm:spPr/>
    </dgm:pt>
    <dgm:pt modelId="{AE5C23DA-42E2-44D0-9151-DA5F4B0BE249}" type="pres">
      <dgm:prSet presAssocID="{39CC3305-4B12-44EA-8D88-70FA0A5C1279}" presName="imgShp" presStyleLbl="fgImgPlace1" presStyleIdx="0" presStyleCnt="3" custScaleX="184153" custScaleY="182476" custLinFactX="-10598" custLinFactY="83374" custLinFactNeighborX="-100000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7CD797C-2361-4A39-A512-EC33B86440FC}" type="pres">
      <dgm:prSet presAssocID="{39CC3305-4B12-44EA-8D88-70FA0A5C1279}" presName="txShp" presStyleLbl="node1" presStyleIdx="0" presStyleCnt="3" custScaleY="14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0EBD1-8149-491E-B1E5-02C0C384624F}" type="pres">
      <dgm:prSet presAssocID="{149EE494-CACA-4CF1-8064-4DB816D5F8CC}" presName="spacing" presStyleCnt="0"/>
      <dgm:spPr/>
    </dgm:pt>
    <dgm:pt modelId="{0D18EEA8-D68A-4634-9B46-A1854EEF1FF5}" type="pres">
      <dgm:prSet presAssocID="{DB5E2437-2C22-44E0-87BB-F50875B47A11}" presName="composite" presStyleCnt="0"/>
      <dgm:spPr/>
    </dgm:pt>
    <dgm:pt modelId="{C1F2E8FF-EB1D-4102-8AD4-0CF6EF81F04F}" type="pres">
      <dgm:prSet presAssocID="{DB5E2437-2C22-44E0-87BB-F50875B47A11}" presName="imgShp" presStyleLbl="fgImgPlace1" presStyleIdx="1" presStyleCnt="3" custScaleX="189072" custScaleY="157623" custLinFactX="-4920" custLinFactY="-91882" custLinFactNeighborX="-100000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2CB0A7E-28CB-4092-BB24-D7CE83731AF6}" type="pres">
      <dgm:prSet presAssocID="{DB5E2437-2C22-44E0-87BB-F50875B47A11}" presName="txShp" presStyleLbl="node1" presStyleIdx="1" presStyleCnt="3" custScaleY="14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D173-B89B-42BF-9F0B-2BC5C5AD8360}" type="pres">
      <dgm:prSet presAssocID="{F17E6693-1881-4EF1-9FD6-7779EBFF2E57}" presName="spacing" presStyleCnt="0"/>
      <dgm:spPr/>
    </dgm:pt>
    <dgm:pt modelId="{2D0AFC8D-0B56-4A5B-9E04-22F8A33FDF9A}" type="pres">
      <dgm:prSet presAssocID="{F6949740-431B-4E74-A861-8532E367FAF0}" presName="composite" presStyleCnt="0"/>
      <dgm:spPr/>
    </dgm:pt>
    <dgm:pt modelId="{7B57609D-6E50-4A24-B105-BB61CFB0A1BA}" type="pres">
      <dgm:prSet presAssocID="{F6949740-431B-4E74-A861-8532E367FAF0}" presName="imgShp" presStyleLbl="fgImgPlace1" presStyleIdx="2" presStyleCnt="3" custScaleX="200203" custScaleY="170285" custLinFactX="-5556" custLinFactNeighborX="-100000" custLinFactNeighborY="-670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93125AE-D167-4C52-A535-BA78420D0ADD}" type="pres">
      <dgm:prSet presAssocID="{F6949740-431B-4E74-A861-8532E367FAF0}" presName="txShp" presStyleLbl="node1" presStyleIdx="2" presStyleCnt="3" custScaleY="138137" custLinFactNeighborX="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2AE9C-2B48-4BB8-AC5D-A45E3D6BFD09}" type="presOf" srcId="{DB5E2437-2C22-44E0-87BB-F50875B47A11}" destId="{D2CB0A7E-28CB-4092-BB24-D7CE83731AF6}" srcOrd="0" destOrd="0" presId="urn:microsoft.com/office/officeart/2005/8/layout/vList3#1"/>
    <dgm:cxn modelId="{B0B4B742-F556-476B-923F-B9DAC429B609}" srcId="{CC04ADDB-AD80-4D8A-94A3-3C5BD264FF91}" destId="{39CC3305-4B12-44EA-8D88-70FA0A5C1279}" srcOrd="0" destOrd="0" parTransId="{78A19D8B-AF52-4B1F-81C1-5EDE3AB1BF9F}" sibTransId="{149EE494-CACA-4CF1-8064-4DB816D5F8CC}"/>
    <dgm:cxn modelId="{F086A207-3141-4EAC-84CD-F3BAC93D48A0}" type="presOf" srcId="{F6949740-431B-4E74-A861-8532E367FAF0}" destId="{493125AE-D167-4C52-A535-BA78420D0ADD}" srcOrd="0" destOrd="0" presId="urn:microsoft.com/office/officeart/2005/8/layout/vList3#1"/>
    <dgm:cxn modelId="{106D5148-3BA0-4674-8AB6-7F8B02DC96A6}" type="presOf" srcId="{CC04ADDB-AD80-4D8A-94A3-3C5BD264FF91}" destId="{F8BA962B-7CEE-4EF6-857F-469E589DBD1B}" srcOrd="0" destOrd="0" presId="urn:microsoft.com/office/officeart/2005/8/layout/vList3#1"/>
    <dgm:cxn modelId="{E324E890-8226-46BE-9154-F10D38387827}" srcId="{CC04ADDB-AD80-4D8A-94A3-3C5BD264FF91}" destId="{F6949740-431B-4E74-A861-8532E367FAF0}" srcOrd="2" destOrd="0" parTransId="{F31377C3-6E4E-4552-B05E-6016B99FB238}" sibTransId="{88424463-B657-4A24-A566-0D137E931A71}"/>
    <dgm:cxn modelId="{60698B8E-B5A2-462E-8C8B-C09C6223E717}" type="presOf" srcId="{39CC3305-4B12-44EA-8D88-70FA0A5C1279}" destId="{07CD797C-2361-4A39-A512-EC33B86440FC}" srcOrd="0" destOrd="0" presId="urn:microsoft.com/office/officeart/2005/8/layout/vList3#1"/>
    <dgm:cxn modelId="{BE03ACC6-0283-4E3A-8530-64A93AC6486F}" srcId="{CC04ADDB-AD80-4D8A-94A3-3C5BD264FF91}" destId="{DB5E2437-2C22-44E0-87BB-F50875B47A11}" srcOrd="1" destOrd="0" parTransId="{F1682A49-D421-4876-8BA3-E2365145DE5B}" sibTransId="{F17E6693-1881-4EF1-9FD6-7779EBFF2E57}"/>
    <dgm:cxn modelId="{E588BDFD-59A0-43F7-B0EE-DBD0EFE9DD88}" type="presParOf" srcId="{F8BA962B-7CEE-4EF6-857F-469E589DBD1B}" destId="{F5FDF087-3053-466A-8733-9877A38D3295}" srcOrd="0" destOrd="0" presId="urn:microsoft.com/office/officeart/2005/8/layout/vList3#1"/>
    <dgm:cxn modelId="{02367EE4-AA57-49D3-8C3F-EABB43B48987}" type="presParOf" srcId="{F5FDF087-3053-466A-8733-9877A38D3295}" destId="{AE5C23DA-42E2-44D0-9151-DA5F4B0BE249}" srcOrd="0" destOrd="0" presId="urn:microsoft.com/office/officeart/2005/8/layout/vList3#1"/>
    <dgm:cxn modelId="{261422CB-2E4F-47A5-AFA9-C0B817BA5893}" type="presParOf" srcId="{F5FDF087-3053-466A-8733-9877A38D3295}" destId="{07CD797C-2361-4A39-A512-EC33B86440FC}" srcOrd="1" destOrd="0" presId="urn:microsoft.com/office/officeart/2005/8/layout/vList3#1"/>
    <dgm:cxn modelId="{4B7A9A5B-CC8F-485C-9160-7C848177F204}" type="presParOf" srcId="{F8BA962B-7CEE-4EF6-857F-469E589DBD1B}" destId="{A240EBD1-8149-491E-B1E5-02C0C384624F}" srcOrd="1" destOrd="0" presId="urn:microsoft.com/office/officeart/2005/8/layout/vList3#1"/>
    <dgm:cxn modelId="{D609E30E-8FCB-447A-A470-942B0B9914C3}" type="presParOf" srcId="{F8BA962B-7CEE-4EF6-857F-469E589DBD1B}" destId="{0D18EEA8-D68A-4634-9B46-A1854EEF1FF5}" srcOrd="2" destOrd="0" presId="urn:microsoft.com/office/officeart/2005/8/layout/vList3#1"/>
    <dgm:cxn modelId="{13D7444E-D64E-48EA-8190-B138D164EBFD}" type="presParOf" srcId="{0D18EEA8-D68A-4634-9B46-A1854EEF1FF5}" destId="{C1F2E8FF-EB1D-4102-8AD4-0CF6EF81F04F}" srcOrd="0" destOrd="0" presId="urn:microsoft.com/office/officeart/2005/8/layout/vList3#1"/>
    <dgm:cxn modelId="{BF8D4305-8BEF-40BE-A5E9-6F3903B7A05A}" type="presParOf" srcId="{0D18EEA8-D68A-4634-9B46-A1854EEF1FF5}" destId="{D2CB0A7E-28CB-4092-BB24-D7CE83731AF6}" srcOrd="1" destOrd="0" presId="urn:microsoft.com/office/officeart/2005/8/layout/vList3#1"/>
    <dgm:cxn modelId="{D3FE4E98-8ABB-42F1-B0FA-8FAB6B597B34}" type="presParOf" srcId="{F8BA962B-7CEE-4EF6-857F-469E589DBD1B}" destId="{CD27D173-B89B-42BF-9F0B-2BC5C5AD8360}" srcOrd="3" destOrd="0" presId="urn:microsoft.com/office/officeart/2005/8/layout/vList3#1"/>
    <dgm:cxn modelId="{A40009F4-0D27-4553-BCE4-2D71A82CF6F4}" type="presParOf" srcId="{F8BA962B-7CEE-4EF6-857F-469E589DBD1B}" destId="{2D0AFC8D-0B56-4A5B-9E04-22F8A33FDF9A}" srcOrd="4" destOrd="0" presId="urn:microsoft.com/office/officeart/2005/8/layout/vList3#1"/>
    <dgm:cxn modelId="{AB8076E4-B59D-46EF-B3B9-24CE44867321}" type="presParOf" srcId="{2D0AFC8D-0B56-4A5B-9E04-22F8A33FDF9A}" destId="{7B57609D-6E50-4A24-B105-BB61CFB0A1BA}" srcOrd="0" destOrd="0" presId="urn:microsoft.com/office/officeart/2005/8/layout/vList3#1"/>
    <dgm:cxn modelId="{E77686BB-8BB9-43F8-9D34-8A928B00EF63}" type="presParOf" srcId="{2D0AFC8D-0B56-4A5B-9E04-22F8A33FDF9A}" destId="{493125AE-D167-4C52-A535-BA78420D0AD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EDAD4-CCE4-479A-8D77-AFF329D5850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699B0-1F12-4175-AF8F-12400DC3F3A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0C082-D915-4E2D-8B8B-01C73699485A}" type="par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085CD-3ADD-41C0-8710-4BAEB2261B41}" type="sib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58872-9D45-49AC-BA19-84F07A800E0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EBB8-42FA-4CE5-8F10-4A375FFAFAF2}" type="par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251C-C5D4-40A1-A3BB-D7947C5366E3}" type="sib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D2970-FCD8-457A-8161-A7146659973A}">
      <dgm:prSet phldrT="[Текст]"/>
      <dgm:spPr>
        <a:solidFill>
          <a:srgbClr val="4A86CE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3DA0D-9A69-4031-810A-6557EAF1B331}" type="par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3917A-4A73-40A5-83BE-882C4569669C}" type="sib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9494-6BC3-4829-8B7B-1CF5CD4CF81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A699-82A1-48C4-BB2C-E1D4C0542E26}" type="par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EB4FA-2363-4097-BD20-DEBAFBCB7A27}" type="sib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A96A1-92EF-4926-BBB3-999271C64DFA}" type="pres">
      <dgm:prSet presAssocID="{22BEDAD4-CCE4-479A-8D77-AFF329D58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BA94C-392D-4898-938A-C412F2154E2F}" type="pres">
      <dgm:prSet presAssocID="{E8E699B0-1F12-4175-AF8F-12400DC3F3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8F77C-3DC0-4ABE-ABE0-86CFB8E93F99}" type="pres">
      <dgm:prSet presAssocID="{E55085CD-3ADD-41C0-8710-4BAEB2261B41}" presName="sibTrans" presStyleCnt="0"/>
      <dgm:spPr/>
    </dgm:pt>
    <dgm:pt modelId="{E976E4B5-7A97-4279-B283-A4A081917AB9}" type="pres">
      <dgm:prSet presAssocID="{E0658872-9D45-49AC-BA19-84F07A800E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11F88-2424-4461-86FA-33E1CDB0D0AB}" type="pres">
      <dgm:prSet presAssocID="{B87B251C-C5D4-40A1-A3BB-D7947C5366E3}" presName="sibTrans" presStyleCnt="0"/>
      <dgm:spPr/>
    </dgm:pt>
    <dgm:pt modelId="{1B634909-244A-459A-90B4-30615C22A30C}" type="pres">
      <dgm:prSet presAssocID="{FBFD2970-FCD8-457A-8161-A714665997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EFCD-9EBA-4081-82F4-992FFD8A27F3}" type="pres">
      <dgm:prSet presAssocID="{10A3917A-4A73-40A5-83BE-882C4569669C}" presName="sibTrans" presStyleCnt="0"/>
      <dgm:spPr/>
    </dgm:pt>
    <dgm:pt modelId="{7BF6C68E-115F-4B67-BAA6-2E9034D4B003}" type="pres">
      <dgm:prSet presAssocID="{D8B69494-6BC3-4829-8B7B-1CF5CD4CF8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4EEF8-83E8-43A4-8644-E8CED3B0BB47}" type="presOf" srcId="{E0658872-9D45-49AC-BA19-84F07A800E0F}" destId="{E976E4B5-7A97-4279-B283-A4A081917AB9}" srcOrd="0" destOrd="0" presId="urn:microsoft.com/office/officeart/2005/8/layout/default#1"/>
    <dgm:cxn modelId="{1ECC04F6-B5A3-404D-9AD4-AA703162939B}" type="presOf" srcId="{D8B69494-6BC3-4829-8B7B-1CF5CD4CF813}" destId="{7BF6C68E-115F-4B67-BAA6-2E9034D4B003}" srcOrd="0" destOrd="0" presId="urn:microsoft.com/office/officeart/2005/8/layout/default#1"/>
    <dgm:cxn modelId="{16617486-4A3F-4CAF-84F1-F6BA1F83FFFC}" srcId="{22BEDAD4-CCE4-479A-8D77-AFF329D58500}" destId="{FBFD2970-FCD8-457A-8161-A7146659973A}" srcOrd="2" destOrd="0" parTransId="{16B3DA0D-9A69-4031-810A-6557EAF1B331}" sibTransId="{10A3917A-4A73-40A5-83BE-882C4569669C}"/>
    <dgm:cxn modelId="{BAD3C9C9-730A-4215-B3C2-68894C348840}" srcId="{22BEDAD4-CCE4-479A-8D77-AFF329D58500}" destId="{E0658872-9D45-49AC-BA19-84F07A800E0F}" srcOrd="1" destOrd="0" parTransId="{0EDAEBB8-42FA-4CE5-8F10-4A375FFAFAF2}" sibTransId="{B87B251C-C5D4-40A1-A3BB-D7947C5366E3}"/>
    <dgm:cxn modelId="{98230218-1E64-4ABD-A03E-BA3585DF9531}" srcId="{22BEDAD4-CCE4-479A-8D77-AFF329D58500}" destId="{E8E699B0-1F12-4175-AF8F-12400DC3F3AE}" srcOrd="0" destOrd="0" parTransId="{99E0C082-D915-4E2D-8B8B-01C73699485A}" sibTransId="{E55085CD-3ADD-41C0-8710-4BAEB2261B41}"/>
    <dgm:cxn modelId="{01A789DB-1F39-4D62-9967-914971A4D0F3}" type="presOf" srcId="{FBFD2970-FCD8-457A-8161-A7146659973A}" destId="{1B634909-244A-459A-90B4-30615C22A30C}" srcOrd="0" destOrd="0" presId="urn:microsoft.com/office/officeart/2005/8/layout/default#1"/>
    <dgm:cxn modelId="{FFE4E11E-6C8A-4DB2-A436-84AB469DF8A4}" srcId="{22BEDAD4-CCE4-479A-8D77-AFF329D58500}" destId="{D8B69494-6BC3-4829-8B7B-1CF5CD4CF813}" srcOrd="3" destOrd="0" parTransId="{2B76A699-82A1-48C4-BB2C-E1D4C0542E26}" sibTransId="{6ACEB4FA-2363-4097-BD20-DEBAFBCB7A27}"/>
    <dgm:cxn modelId="{B5CCBDF9-2764-4214-8A6C-89D9C6EF79C4}" type="presOf" srcId="{E8E699B0-1F12-4175-AF8F-12400DC3F3AE}" destId="{EBFBA94C-392D-4898-938A-C412F2154E2F}" srcOrd="0" destOrd="0" presId="urn:microsoft.com/office/officeart/2005/8/layout/default#1"/>
    <dgm:cxn modelId="{8D98454B-6B11-4759-A2FD-4A8B6B65E34D}" type="presOf" srcId="{22BEDAD4-CCE4-479A-8D77-AFF329D58500}" destId="{BBCA96A1-92EF-4926-BBB3-999271C64DFA}" srcOrd="0" destOrd="0" presId="urn:microsoft.com/office/officeart/2005/8/layout/default#1"/>
    <dgm:cxn modelId="{05FCE4AC-F384-4087-B96A-19112AD05462}" type="presParOf" srcId="{BBCA96A1-92EF-4926-BBB3-999271C64DFA}" destId="{EBFBA94C-392D-4898-938A-C412F2154E2F}" srcOrd="0" destOrd="0" presId="urn:microsoft.com/office/officeart/2005/8/layout/default#1"/>
    <dgm:cxn modelId="{87C167A8-F698-4BBD-9BB5-6EC109448529}" type="presParOf" srcId="{BBCA96A1-92EF-4926-BBB3-999271C64DFA}" destId="{9B38F77C-3DC0-4ABE-ABE0-86CFB8E93F99}" srcOrd="1" destOrd="0" presId="urn:microsoft.com/office/officeart/2005/8/layout/default#1"/>
    <dgm:cxn modelId="{050683DB-0C81-48AD-B7FD-7A4DDFF276B4}" type="presParOf" srcId="{BBCA96A1-92EF-4926-BBB3-999271C64DFA}" destId="{E976E4B5-7A97-4279-B283-A4A081917AB9}" srcOrd="2" destOrd="0" presId="urn:microsoft.com/office/officeart/2005/8/layout/default#1"/>
    <dgm:cxn modelId="{9A0E0010-F217-4065-AE82-89033A8885FD}" type="presParOf" srcId="{BBCA96A1-92EF-4926-BBB3-999271C64DFA}" destId="{D7211F88-2424-4461-86FA-33E1CDB0D0AB}" srcOrd="3" destOrd="0" presId="urn:microsoft.com/office/officeart/2005/8/layout/default#1"/>
    <dgm:cxn modelId="{47428142-3D79-4C9D-850C-8F291FD56559}" type="presParOf" srcId="{BBCA96A1-92EF-4926-BBB3-999271C64DFA}" destId="{1B634909-244A-459A-90B4-30615C22A30C}" srcOrd="4" destOrd="0" presId="urn:microsoft.com/office/officeart/2005/8/layout/default#1"/>
    <dgm:cxn modelId="{9E6EA7FF-373C-4336-887C-4525BBF2E8DF}" type="presParOf" srcId="{BBCA96A1-92EF-4926-BBB3-999271C64DFA}" destId="{F101EFCD-9EBA-4081-82F4-992FFD8A27F3}" srcOrd="5" destOrd="0" presId="urn:microsoft.com/office/officeart/2005/8/layout/default#1"/>
    <dgm:cxn modelId="{25D058C2-D834-41B7-8708-BAE03C9A2EDF}" type="presParOf" srcId="{BBCA96A1-92EF-4926-BBB3-999271C64DFA}" destId="{7BF6C68E-115F-4B67-BAA6-2E9034D4B00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D797C-2361-4A39-A512-EC33B86440FC}">
      <dsp:nvSpPr>
        <dsp:cNvPr id="0" name=""/>
        <dsp:cNvSpPr/>
      </dsp:nvSpPr>
      <dsp:spPr>
        <a:xfrm rot="10800000">
          <a:off x="1730673" y="108057"/>
          <a:ext cx="5745982" cy="9077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57606" y="108057"/>
        <a:ext cx="5519049" cy="907733"/>
      </dsp:txXfrm>
    </dsp:sp>
    <dsp:sp modelId="{AE5C23DA-42E2-44D0-9151-DA5F4B0BE249}">
      <dsp:nvSpPr>
        <dsp:cNvPr id="0" name=""/>
        <dsp:cNvSpPr/>
      </dsp:nvSpPr>
      <dsp:spPr>
        <a:xfrm>
          <a:off x="483161" y="1129044"/>
          <a:ext cx="1133507" cy="11231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0A7E-28CB-4092-BB24-D7CE83731AF6}">
      <dsp:nvSpPr>
        <dsp:cNvPr id="0" name=""/>
        <dsp:cNvSpPr/>
      </dsp:nvSpPr>
      <dsp:spPr>
        <a:xfrm rot="10800000">
          <a:off x="1738242" y="1347674"/>
          <a:ext cx="5745982" cy="889371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60585" y="1347674"/>
        <a:ext cx="5523639" cy="889371"/>
      </dsp:txXfrm>
    </dsp:sp>
    <dsp:sp modelId="{C1F2E8FF-EB1D-4102-8AD4-0CF6EF81F04F}">
      <dsp:nvSpPr>
        <dsp:cNvPr id="0" name=""/>
        <dsp:cNvSpPr/>
      </dsp:nvSpPr>
      <dsp:spPr>
        <a:xfrm>
          <a:off x="510541" y="126174"/>
          <a:ext cx="1163785" cy="9702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25AE-D167-4C52-A535-BA78420D0ADD}">
      <dsp:nvSpPr>
        <dsp:cNvPr id="0" name=""/>
        <dsp:cNvSpPr/>
      </dsp:nvSpPr>
      <dsp:spPr>
        <a:xfrm rot="10800000">
          <a:off x="1793352" y="2560143"/>
          <a:ext cx="5745982" cy="850267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2005919" y="2560143"/>
        <a:ext cx="5533415" cy="850267"/>
      </dsp:txXfrm>
    </dsp:sp>
    <dsp:sp modelId="{7B57609D-6E50-4A24-B105-BB61CFB0A1BA}">
      <dsp:nvSpPr>
        <dsp:cNvPr id="0" name=""/>
        <dsp:cNvSpPr/>
      </dsp:nvSpPr>
      <dsp:spPr>
        <a:xfrm>
          <a:off x="489497" y="2419957"/>
          <a:ext cx="1232299" cy="104814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A94C-392D-4898-938A-C412F2154E2F}">
      <dsp:nvSpPr>
        <dsp:cNvPr id="0" name=""/>
        <dsp:cNvSpPr/>
      </dsp:nvSpPr>
      <dsp:spPr>
        <a:xfrm>
          <a:off x="930" y="7961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79610"/>
        <a:ext cx="3627685" cy="2176611"/>
      </dsp:txXfrm>
    </dsp:sp>
    <dsp:sp modelId="{E976E4B5-7A97-4279-B283-A4A081917AB9}">
      <dsp:nvSpPr>
        <dsp:cNvPr id="0" name=""/>
        <dsp:cNvSpPr/>
      </dsp:nvSpPr>
      <dsp:spPr>
        <a:xfrm>
          <a:off x="3991384" y="79610"/>
          <a:ext cx="3627685" cy="21766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79610"/>
        <a:ext cx="3627685" cy="2176611"/>
      </dsp:txXfrm>
    </dsp:sp>
    <dsp:sp modelId="{1B634909-244A-459A-90B4-30615C22A30C}">
      <dsp:nvSpPr>
        <dsp:cNvPr id="0" name=""/>
        <dsp:cNvSpPr/>
      </dsp:nvSpPr>
      <dsp:spPr>
        <a:xfrm>
          <a:off x="930" y="2618990"/>
          <a:ext cx="3627685" cy="2176611"/>
        </a:xfrm>
        <a:prstGeom prst="rect">
          <a:avLst/>
        </a:prstGeom>
        <a:solidFill>
          <a:srgbClr val="4A86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2618990"/>
        <a:ext cx="3627685" cy="2176611"/>
      </dsp:txXfrm>
    </dsp:sp>
    <dsp:sp modelId="{7BF6C68E-115F-4B67-BAA6-2E9034D4B003}">
      <dsp:nvSpPr>
        <dsp:cNvPr id="0" name=""/>
        <dsp:cNvSpPr/>
      </dsp:nvSpPr>
      <dsp:spPr>
        <a:xfrm>
          <a:off x="3991384" y="261899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2618990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96000">
              <a:schemeClr val="accent1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">
              <a:srgbClr val="297CC8"/>
            </a:gs>
            <a:gs pos="3000">
              <a:srgbClr val="00B0F0">
                <a:alpha val="1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25" y="1424066"/>
            <a:ext cx="49006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Таловского городского поселения для граждан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2017г.-2019г.</a:t>
            </a:r>
          </a:p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16175166"/>
              </p:ext>
            </p:extLst>
          </p:nvPr>
        </p:nvGraphicFramePr>
        <p:xfrm>
          <a:off x="0" y="685800"/>
          <a:ext cx="914400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3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80994724"/>
              </p:ext>
            </p:extLst>
          </p:nvPr>
        </p:nvGraphicFramePr>
        <p:xfrm>
          <a:off x="1" y="685801"/>
          <a:ext cx="914400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78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48710712"/>
              </p:ext>
            </p:extLst>
          </p:nvPr>
        </p:nvGraphicFramePr>
        <p:xfrm>
          <a:off x="0" y="685800"/>
          <a:ext cx="914400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4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Неналоговые доходы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685800"/>
            <a:ext cx="9143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Неналоговые доходы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поступления от использования и продажи имущества, находящегося в муниципальной собственности, от уплаты пошлин и сборов, установленных законодательством РФ(аренда земли, доходы от сдачи в аренду имущества, от продажи земли и имущества, штрафы, пени, прочие неналоговые доходы)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153349641"/>
              </p:ext>
            </p:extLst>
          </p:nvPr>
        </p:nvGraphicFramePr>
        <p:xfrm>
          <a:off x="1" y="2317016"/>
          <a:ext cx="9143999" cy="454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3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8" y="685800"/>
            <a:ext cx="8958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Дотации (средства, предоставляемые бюджету другого уровня бюджетной системы на безвозмездной и безвозвратной основах для покрытия текущих расходов.)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-Субсидии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(бюджетные средства, передаваемые бюджету другого уровня, юридическому или физическому лицам на условиях долевого финансирования целевых расходов)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606315279"/>
              </p:ext>
            </p:extLst>
          </p:nvPr>
        </p:nvGraphicFramePr>
        <p:xfrm>
          <a:off x="342899" y="2443163"/>
          <a:ext cx="8543925" cy="441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1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00089"/>
            <a:ext cx="9015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задачами, стоящими перед органами местного самоуправления являются улучшение санитарного и экологического состояния территории городского поселения, улучшение состояния зелёного фонда поселения, повышение уровня комфортности и привлекательности для проживания граждан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18" y="3681412"/>
            <a:ext cx="4571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6174"/>
            <a:ext cx="4572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18" y="2224087"/>
            <a:ext cx="3886200" cy="2914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585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70009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исполнение расходов бюджета Таловского городского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существляется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программном формате на основе муниципальной программы "Муниципальное управление, гражданское общество и развитие Таловского городского поселения на 2014-2019 годы".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18953"/>
              </p:ext>
            </p:extLst>
          </p:nvPr>
        </p:nvGraphicFramePr>
        <p:xfrm>
          <a:off x="0" y="2635624"/>
          <a:ext cx="9144000" cy="42223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144000"/>
              </a:tblGrid>
              <a:tr h="4222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"Муниципальное управление, гражданское общество и развитие Таловского городского поселения на 2014-2019 </a:t>
                      </a: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– 46634,3 тыс.руб.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– 46045,8 тыс.руб.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– 45898,2 тыс.руб.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83438886"/>
              </p:ext>
            </p:extLst>
          </p:nvPr>
        </p:nvGraphicFramePr>
        <p:xfrm>
          <a:off x="1" y="726983"/>
          <a:ext cx="5822574" cy="311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89810" y="1129117"/>
            <a:ext cx="3186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поселения (тыс.руб.)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61456982"/>
              </p:ext>
            </p:extLst>
          </p:nvPr>
        </p:nvGraphicFramePr>
        <p:xfrm>
          <a:off x="1" y="3966882"/>
          <a:ext cx="5822574" cy="28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22575" y="4208494"/>
            <a:ext cx="3321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транспортной системы городского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(тыс.руб.)</a:t>
            </a: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5846269"/>
              </p:ext>
            </p:extLst>
          </p:nvPr>
        </p:nvGraphicFramePr>
        <p:xfrm>
          <a:off x="1" y="726983"/>
          <a:ext cx="5822574" cy="311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89810" y="806388"/>
            <a:ext cx="3186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и развитие жилищно-коммунального хозяйства городского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29641030"/>
              </p:ext>
            </p:extLst>
          </p:nvPr>
        </p:nvGraphicFramePr>
        <p:xfrm>
          <a:off x="1" y="3966882"/>
          <a:ext cx="5822574" cy="28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89810" y="3429000"/>
            <a:ext cx="3321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муниципального управления, ремонта и содержания объектов благоустройства городского поселения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1892" y="1586317"/>
            <a:ext cx="31869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территории городского поселения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38293128"/>
              </p:ext>
            </p:extLst>
          </p:nvPr>
        </p:nvGraphicFramePr>
        <p:xfrm>
          <a:off x="443751" y="1304366"/>
          <a:ext cx="5298141" cy="435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6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272303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Бюджетная система РФ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совокупность бюджетов всех уровней и государственных внебюджетных фондов, основанная на экономических отношениях и государственном устройстве РФ, регулируемая нормами права. Она состоит из бюджетов трех уровней: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 уровень - федеральный бюджет и бюджеты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 уровень - бюджеты субъектов РФ и бюджеты территориальных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III уровень - местные бюджеты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составление, рассмотрение, утверждение и исполнение всех видов  бюджета.</a:t>
            </a:r>
          </a:p>
          <a:p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5915175"/>
              </p:ext>
            </p:extLst>
          </p:nvPr>
        </p:nvGraphicFramePr>
        <p:xfrm>
          <a:off x="214313" y="3348318"/>
          <a:ext cx="8640575" cy="35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728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3" y="723341"/>
            <a:ext cx="4426857" cy="260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340"/>
            <a:ext cx="4473131" cy="260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4" y="3759200"/>
            <a:ext cx="4426856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7572"/>
          <a:stretch/>
        </p:blipFill>
        <p:spPr>
          <a:xfrm>
            <a:off x="-14514" y="3759200"/>
            <a:ext cx="4487645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8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поселения»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663" y="733246"/>
            <a:ext cx="86606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Расходы на обеспечение деятельности главы местной администрации – 911,0 тыс.руб.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на обеспечение функций органов местного самоуправления – 7991,5 тыс.руб.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в сфере культуры, физической культуры и спорта – 1720,0 тыс.руб.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Резервный фонд администрации Таловского городского поселения (финансовое обеспечение непредвиденных расходов, проведение аварийно-восстановительных работ и иных мероприятий, связанных с предупреждением и ликвидацией последствий стихийных бедствий и других чрезвычайных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1000,0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Процентные платежи по муниципальному долгу городского поселения – 93,0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 поддержка населения (в т.ч. д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оплаты к пенсиям муниципальным служащим городского поселения, захоронение малоимущих граждан) – 300,0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развитию градостроительной деятельности, землеустройству и землепользованию – 100,0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межбюджетные трансферты на осуществление полномочий по организации библиотечного обслуживания населения Таловского городского поселения – 2685,0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оценке недвижимости, признания прав и регулирования отношений по муниципальной собственности – 20,0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Выполнение других расходных обязательств (в т.ч. размещение информации в СМИ, членские взносы) – 121,0 тыс.руб.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513" y="-71468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городского поселения»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770" y="1187488"/>
            <a:ext cx="86214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Субсидии организациям и индивидуальным предпринимателям, осуществляющим деятельность по перевозке пассажиров автомобильным транспортом общего пользования, на компенсацию части потерь в доходах  вследствие регулирования тарифов на перевозку пассажиров автомобильным транспортом общего пользования – 300,0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развитию сети автомобильных дорог общего пользования местного значения – 2050,0 тыс.руб.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9" y="4193033"/>
            <a:ext cx="4259717" cy="2535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97" y="4193032"/>
            <a:ext cx="4296859" cy="25352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1974" y="780305"/>
            <a:ext cx="35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себя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8" y="871642"/>
            <a:ext cx="3546071" cy="2360581"/>
          </a:xfrm>
          <a:prstGeom prst="rect">
            <a:avLst/>
          </a:prstGeom>
        </p:spPr>
      </p:pic>
      <p:pic>
        <p:nvPicPr>
          <p:cNvPr id="4" name="Picture 3" descr="C:\Users\Вика\Desktop\Фото\2013_0807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saturation sat="113000"/>
                    </a14:imgEffect>
                    <a14:imgEffect>
                      <a14:brightnessContrast bright="11000" contras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27880" y="879621"/>
            <a:ext cx="3545486" cy="236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Рисунок 4" descr="_DSC4588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90000"/>
                    </a14:imgEffect>
                  </a14:imgLayer>
                </a14:imgProps>
              </a:ext>
            </a:extLst>
          </a:blip>
          <a:srcRect l="2615" t="3733" r="4566"/>
          <a:stretch/>
        </p:blipFill>
        <p:spPr>
          <a:xfrm>
            <a:off x="323578" y="3695281"/>
            <a:ext cx="3546071" cy="2557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80" y="3695279"/>
            <a:ext cx="3545486" cy="255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418799"/>
            <a:ext cx="85926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организации и содержанию сетей уличного освещения (в т.ч. оплата уличного освещение, монтаж и ТО уличного освещения, приобретение электроматериалов)– 5279,0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Сбор и вывоз бытовых отходов и мусора – 3010,0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и ремонт военно-мемориальных объектов – 147,5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Вопросы в сфере благоустройства (в т.ч. мероприятия по благоустройству мест массового отдыха населения, зимнее содержание и грейдирование дорог, покос травы и опиловка деревьев, ремонт памятника Ленину) – 7054,0 тыс.руб.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в области коммунального хозяйства, жилищного сектора и инфраструктуры (в т.ч. ремонт котельных, приобретение колонок, люков, изготовление ПСД, ремонт скважин, замена водонапорной башни)-5393,0 тыс.руб.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6487" y="743731"/>
            <a:ext cx="35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себя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2027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DSC4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973" y="4059457"/>
            <a:ext cx="4261535" cy="257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_DSC4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89" y="4051732"/>
            <a:ext cx="4261535" cy="257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148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8115" y="923490"/>
            <a:ext cx="5787769" cy="290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5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05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«Создание условий для обеспечения муниципального управления, ремонта и содержания объектов благоустройства городского поселения» в 2017 г.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560" y="1541421"/>
            <a:ext cx="86599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на обеспечение деятельности (оказания услуг) МКУ «Благоустройство и хозяйственно- техническое обеспечение» - 5193,8 тыс.руб.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Сбор и вывоз бытовых отходов и мусора – 85,0 тыс.руб.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по организации и содержанию объектов озеленения (в т.ч. приобретение рассады цветов и саженцев деревьев, полив и обеспечение водой для полива) – 1219,5 тыс.руб.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мест захоронения – 65,0 тыс.руб.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Вопросы в сфере благоустройства (в т.ч. мероприятия по благоустройству парка «Солнечный» и пляжа) – 1798,0 тыс.руб.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8368" y="935377"/>
            <a:ext cx="222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29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г.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6487" y="941295"/>
            <a:ext cx="35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себя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387" y="1341405"/>
            <a:ext cx="85792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в сфере защиты населения от чрезвычайных ситуаций и пожаров (в т.ч. опашка территории, приобретение огнетушителей, гидрантов, изготовление информационных материалов ГО и ЧС) – 98 тыс.руб.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76" y="3738283"/>
            <a:ext cx="4136353" cy="253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" y="3742063"/>
            <a:ext cx="4507088" cy="25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Таловского городского поселения по разделам бюджетной классификации расходов бюджетов (тыс. руб.)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37008642"/>
              </p:ext>
            </p:extLst>
          </p:nvPr>
        </p:nvGraphicFramePr>
        <p:xfrm>
          <a:off x="0" y="700088"/>
          <a:ext cx="9144000" cy="615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4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446" y="941295"/>
            <a:ext cx="788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833695" y="2608729"/>
            <a:ext cx="75496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Контактная информация: </a:t>
            </a:r>
          </a:p>
          <a:p>
            <a:pPr algn="ctr"/>
            <a:r>
              <a:rPr lang="ru-RU" sz="2400" i="1" dirty="0"/>
              <a:t>Администрация </a:t>
            </a:r>
            <a:r>
              <a:rPr lang="ru-RU" sz="2400" i="1" dirty="0" smtClean="0"/>
              <a:t>Таловского городского поселения </a:t>
            </a:r>
            <a:endParaRPr lang="ru-RU" sz="2400" i="1" dirty="0"/>
          </a:p>
          <a:p>
            <a:pPr algn="ctr"/>
            <a:r>
              <a:rPr lang="ru-RU" sz="2400" i="1" dirty="0"/>
              <a:t>Адрес : </a:t>
            </a:r>
            <a:r>
              <a:rPr lang="ru-RU" sz="2400" i="1" dirty="0" smtClean="0"/>
              <a:t>397480 Воронежская область, Таловский район, р.п. Таловая, </a:t>
            </a:r>
            <a:r>
              <a:rPr lang="ru-RU" sz="2400" i="1" dirty="0"/>
              <a:t>ул. Советская, д. </a:t>
            </a:r>
            <a:r>
              <a:rPr lang="ru-RU" sz="2400" i="1" dirty="0" smtClean="0"/>
              <a:t>100,</a:t>
            </a:r>
            <a:endParaRPr lang="ru-RU" sz="2400" i="1" dirty="0"/>
          </a:p>
          <a:p>
            <a:pPr algn="ctr"/>
            <a:r>
              <a:rPr lang="ru-RU" sz="2400" i="1" dirty="0"/>
              <a:t>Тел. 8 </a:t>
            </a:r>
            <a:r>
              <a:rPr lang="ru-RU" sz="2400" i="1" dirty="0" smtClean="0"/>
              <a:t>(47352</a:t>
            </a:r>
            <a:r>
              <a:rPr lang="ru-RU" sz="2400" i="1" smtClean="0"/>
              <a:t>) 2-28-76, </a:t>
            </a:r>
            <a:r>
              <a:rPr lang="ru-RU" sz="2400" i="1" dirty="0" smtClean="0"/>
              <a:t>2-39-87, 2-11-44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9781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685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проекта бюджета основано на: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762000" y="1396999"/>
          <a:ext cx="7620000" cy="487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8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326" y="3611562"/>
            <a:ext cx="4583112" cy="1681163"/>
          </a:xfrm>
          <a:prstGeom prst="trapezoid">
            <a:avLst>
              <a:gd name="adj" fmla="val 90751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788" y="1331913"/>
            <a:ext cx="6024562" cy="1492250"/>
          </a:xfrm>
          <a:prstGeom prst="trapezoid">
            <a:avLst>
              <a:gd name="adj" fmla="val 1458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37" y="3171826"/>
            <a:ext cx="4606925" cy="2133600"/>
          </a:xfrm>
          <a:prstGeom prst="trapezoid">
            <a:avLst>
              <a:gd name="adj" fmla="val 70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4586" name="Диаграмма 54"/>
          <p:cNvGraphicFramePr>
            <a:graphicFrameLocks/>
          </p:cNvGraphicFramePr>
          <p:nvPr/>
        </p:nvGraphicFramePr>
        <p:xfrm>
          <a:off x="3081338" y="2154238"/>
          <a:ext cx="355758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3560373" imgH="2767824" progId="">
                  <p:embed/>
                </p:oleObj>
              </mc:Choice>
              <mc:Fallback>
                <p:oleObj r:id="rId3" imgW="3560373" imgH="2767824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154238"/>
                        <a:ext cx="3557587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805"/>
            <a:ext cx="9144000" cy="7327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450602" y="5445125"/>
            <a:ext cx="2231715" cy="571500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8" name="Пятиугольник 57"/>
          <p:cNvSpPr/>
          <p:nvPr/>
        </p:nvSpPr>
        <p:spPr>
          <a:xfrm>
            <a:off x="719138" y="4508500"/>
            <a:ext cx="2402860" cy="649288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50825" y="3500438"/>
            <a:ext cx="2234806" cy="649287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250825" y="1844675"/>
            <a:ext cx="2449513" cy="571141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договоров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632686" y="1268413"/>
            <a:ext cx="2354990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857180" y="1229466"/>
            <a:ext cx="2119344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400" b="1" dirty="0"/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42249" y="2781300"/>
            <a:ext cx="2001750" cy="43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42616" y="3357563"/>
            <a:ext cx="2401383" cy="57626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397155" y="4076700"/>
            <a:ext cx="2746845" cy="86518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2494" y="5347929"/>
            <a:ext cx="3163541" cy="71755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692275" y="836613"/>
            <a:ext cx="1943100" cy="360362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4614" name="TextBox 72"/>
          <p:cNvSpPr txBox="1">
            <a:spLocks noChangeArrowheads="1"/>
          </p:cNvSpPr>
          <p:nvPr/>
        </p:nvSpPr>
        <p:spPr bwMode="auto">
          <a:xfrm>
            <a:off x="4211638" y="3213100"/>
            <a:ext cx="1296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4615" name="TextBox 73"/>
          <p:cNvSpPr txBox="1">
            <a:spLocks noChangeArrowheads="1"/>
          </p:cNvSpPr>
          <p:nvPr/>
        </p:nvSpPr>
        <p:spPr bwMode="auto">
          <a:xfrm>
            <a:off x="7305738" y="1217901"/>
            <a:ext cx="1769123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b="1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72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728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06317"/>
              </p:ext>
            </p:extLst>
          </p:nvPr>
        </p:nvGraphicFramePr>
        <p:xfrm>
          <a:off x="464032" y="728663"/>
          <a:ext cx="8215936" cy="46198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7968"/>
                <a:gridCol w="4107968"/>
              </a:tblGrid>
              <a:tr h="1753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(Д)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это денежные средства, поступающие в безвозмездном и безвозвратном порядке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6FA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(Р)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это выплачиваемые из бюджета денежные средства.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506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Д=Р Сбалансированный бюджет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31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Д&gt;Р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Профицитный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26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Д&lt;Р Дефицитный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1706" y="5531550"/>
            <a:ext cx="8646459" cy="1015663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</p:spTree>
    <p:extLst>
      <p:ext uri="{BB962C8B-B14F-4D97-AF65-F5344CB8AC3E}">
        <p14:creationId xmlns:p14="http://schemas.microsoft.com/office/powerpoint/2010/main" val="1429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1305" y="1852737"/>
            <a:ext cx="7868503" cy="3738986"/>
            <a:chOff x="581305" y="1852737"/>
            <a:chExt cx="7868503" cy="3738986"/>
          </a:xfrm>
        </p:grpSpPr>
        <p:sp>
          <p:nvSpPr>
            <p:cNvPr id="5" name="Полилиния 4"/>
            <p:cNvSpPr/>
            <p:nvPr/>
          </p:nvSpPr>
          <p:spPr>
            <a:xfrm>
              <a:off x="3757694" y="3773234"/>
              <a:ext cx="1331651" cy="1306223"/>
            </a:xfrm>
            <a:custGeom>
              <a:avLst/>
              <a:gdLst>
                <a:gd name="connsiteX0" fmla="*/ 0 w 1331651"/>
                <a:gd name="connsiteY0" fmla="*/ 0 h 1306223"/>
                <a:gd name="connsiteX1" fmla="*/ 665825 w 1331651"/>
                <a:gd name="connsiteY1" fmla="*/ 0 h 1306223"/>
                <a:gd name="connsiteX2" fmla="*/ 665825 w 1331651"/>
                <a:gd name="connsiteY2" fmla="*/ 1306223 h 1306223"/>
                <a:gd name="connsiteX3" fmla="*/ 1331651 w 1331651"/>
                <a:gd name="connsiteY3" fmla="*/ 1306223 h 130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306223">
                  <a:moveTo>
                    <a:pt x="0" y="0"/>
                  </a:moveTo>
                  <a:lnTo>
                    <a:pt x="665825" y="0"/>
                  </a:lnTo>
                  <a:lnTo>
                    <a:pt x="665825" y="1306223"/>
                  </a:lnTo>
                  <a:lnTo>
                    <a:pt x="1331651" y="130622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1892" tIns="606478" rIns="631892" bIns="60647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57694" y="3727514"/>
              <a:ext cx="1331651" cy="91440"/>
            </a:xfrm>
            <a:custGeom>
              <a:avLst/>
              <a:gdLst>
                <a:gd name="connsiteX0" fmla="*/ 0 w 1331651"/>
                <a:gd name="connsiteY0" fmla="*/ 45720 h 91440"/>
                <a:gd name="connsiteX1" fmla="*/ 665825 w 1331651"/>
                <a:gd name="connsiteY1" fmla="*/ 45720 h 91440"/>
                <a:gd name="connsiteX2" fmla="*/ 665825 w 1331651"/>
                <a:gd name="connsiteY2" fmla="*/ 47725 h 91440"/>
                <a:gd name="connsiteX3" fmla="*/ 1331651 w 1331651"/>
                <a:gd name="connsiteY3" fmla="*/ 4772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91440">
                  <a:moveTo>
                    <a:pt x="0" y="45720"/>
                  </a:moveTo>
                  <a:lnTo>
                    <a:pt x="665825" y="45720"/>
                  </a:lnTo>
                  <a:lnTo>
                    <a:pt x="665825" y="47725"/>
                  </a:lnTo>
                  <a:lnTo>
                    <a:pt x="1331651" y="4772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5234" tIns="12429" rIns="645235" bIns="124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57694" y="2365002"/>
              <a:ext cx="1331651" cy="1408231"/>
            </a:xfrm>
            <a:custGeom>
              <a:avLst/>
              <a:gdLst>
                <a:gd name="connsiteX0" fmla="*/ 0 w 1331651"/>
                <a:gd name="connsiteY0" fmla="*/ 1408231 h 1408231"/>
                <a:gd name="connsiteX1" fmla="*/ 665825 w 1331651"/>
                <a:gd name="connsiteY1" fmla="*/ 1408231 h 1408231"/>
                <a:gd name="connsiteX2" fmla="*/ 665825 w 1331651"/>
                <a:gd name="connsiteY2" fmla="*/ 0 h 1408231"/>
                <a:gd name="connsiteX3" fmla="*/ 1331651 w 1331651"/>
                <a:gd name="connsiteY3" fmla="*/ 0 h 14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408231">
                  <a:moveTo>
                    <a:pt x="0" y="1408231"/>
                  </a:moveTo>
                  <a:lnTo>
                    <a:pt x="665825" y="1408231"/>
                  </a:lnTo>
                  <a:lnTo>
                    <a:pt x="665825" y="0"/>
                  </a:lnTo>
                  <a:lnTo>
                    <a:pt x="133165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072" tIns="655663" rIns="630072" bIns="65566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81305" y="2759522"/>
              <a:ext cx="3385578" cy="2027425"/>
            </a:xfrm>
            <a:custGeom>
              <a:avLst/>
              <a:gdLst>
                <a:gd name="connsiteX0" fmla="*/ 0 w 4325357"/>
                <a:gd name="connsiteY0" fmla="*/ 0 h 2027425"/>
                <a:gd name="connsiteX1" fmla="*/ 4325357 w 4325357"/>
                <a:gd name="connsiteY1" fmla="*/ 0 h 2027425"/>
                <a:gd name="connsiteX2" fmla="*/ 4325357 w 4325357"/>
                <a:gd name="connsiteY2" fmla="*/ 2027425 h 2027425"/>
                <a:gd name="connsiteX3" fmla="*/ 0 w 4325357"/>
                <a:gd name="connsiteY3" fmla="*/ 2027425 h 2027425"/>
                <a:gd name="connsiteX4" fmla="*/ 0 w 4325357"/>
                <a:gd name="connsiteY4" fmla="*/ 0 h 20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357" h="2027425">
                  <a:moveTo>
                    <a:pt x="0" y="0"/>
                  </a:moveTo>
                  <a:lnTo>
                    <a:pt x="4325357" y="0"/>
                  </a:lnTo>
                  <a:lnTo>
                    <a:pt x="4325357" y="2027425"/>
                  </a:lnTo>
                  <a:lnTo>
                    <a:pt x="0" y="2027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3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  <a:endParaRPr lang="ru-RU" sz="63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89345" y="1852737"/>
              <a:ext cx="3360463" cy="102453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  <a:endParaRPr lang="ru-RU" sz="35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89345" y="3262974"/>
              <a:ext cx="3360463" cy="102453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  <a:endParaRPr lang="ru-RU" sz="35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089345" y="4567192"/>
              <a:ext cx="3360463" cy="102453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  <a:endParaRPr lang="ru-RU" sz="35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7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728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Таловского городского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669312"/>
              </p:ext>
            </p:extLst>
          </p:nvPr>
        </p:nvGraphicFramePr>
        <p:xfrm>
          <a:off x="228601" y="1999129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8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728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85126"/>
              </p:ext>
            </p:extLst>
          </p:nvPr>
        </p:nvGraphicFramePr>
        <p:xfrm>
          <a:off x="28574" y="485775"/>
          <a:ext cx="5143501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271179"/>
              </p:ext>
            </p:extLst>
          </p:nvPr>
        </p:nvGraphicFramePr>
        <p:xfrm>
          <a:off x="4572000" y="900113"/>
          <a:ext cx="457200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215076"/>
              </p:ext>
            </p:extLst>
          </p:nvPr>
        </p:nvGraphicFramePr>
        <p:xfrm>
          <a:off x="200025" y="3028950"/>
          <a:ext cx="9415464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11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0997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Налоговые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доходы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доходы от предусмотренных законодательством Российской Федерации о налогах и сборах местных налогов, от пеней и штрафов по ним, а также отчисления от федеральных налогов и сборов, в том числе от налогов, предусмотренных специальными налоговыми режимами, и региональных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налогов.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39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1278</Words>
  <Application>Microsoft Office PowerPoint</Application>
  <PresentationFormat>Экран (4:3)</PresentationFormat>
  <Paragraphs>156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Бюджет – это план доходов и расходов на определенный период</vt:lpstr>
      <vt:lpstr>Составления проекта бюджета основано на:</vt:lpstr>
      <vt:lpstr>Этапы бюджетного процесса</vt:lpstr>
      <vt:lpstr>Основные характеристики бюджета</vt:lpstr>
      <vt:lpstr>Структура доходов</vt:lpstr>
      <vt:lpstr>Основные характеристики бюджета Таловского городского поселения (тыс.руб.)</vt:lpstr>
      <vt:lpstr>Структура доходов Таловского городского поселения (тыс.руб.)</vt:lpstr>
      <vt:lpstr>Презентация PowerPoint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Неналоговые доходы Таловского городского поселения</vt:lpstr>
      <vt:lpstr>Безвозмездные поступления Таловского городского поселения</vt:lpstr>
      <vt:lpstr>Расходы бюджета</vt:lpstr>
      <vt:lpstr>Муниципальная программа Таловского городского поселения</vt:lpstr>
      <vt:lpstr>Подпрограммы </vt:lpstr>
      <vt:lpstr>Подпрограммы </vt:lpstr>
      <vt:lpstr>Подпрограммы </vt:lpstr>
      <vt:lpstr>Подпрограмма «Муниципальное управление и развитие городского поселения» </vt:lpstr>
      <vt:lpstr>Подпрограмма «Муниципальное управление и развитие городского поселения»</vt:lpstr>
      <vt:lpstr>Подпрограмма «Развитие транспортной системы городского поселения» в 2017г.</vt:lpstr>
      <vt:lpstr>Подпрограмма «Благоустройство и развитие жилищно-коммунального хозяйства городского поселения»</vt:lpstr>
      <vt:lpstr>Подпрограмма «Благоустройство и развитие жилищно-коммунального хозяйства городского поселения» в 2017 г.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в 2017 г.</vt:lpstr>
      <vt:lpstr>Подпрограмма 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в 2017 г. </vt:lpstr>
      <vt:lpstr>Расходы Таловского городского поселения по разделам бюджетной классификации расходов бюджетов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talov-adm</cp:lastModifiedBy>
  <cp:revision>87</cp:revision>
  <dcterms:created xsi:type="dcterms:W3CDTF">2013-11-19T05:52:05Z</dcterms:created>
  <dcterms:modified xsi:type="dcterms:W3CDTF">2023-06-14T13:42:46Z</dcterms:modified>
</cp:coreProperties>
</file>